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8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85" r:id="rId5"/>
    <p:sldId id="286" r:id="rId6"/>
    <p:sldId id="315" r:id="rId7"/>
    <p:sldId id="290" r:id="rId8"/>
    <p:sldId id="292" r:id="rId9"/>
    <p:sldId id="293" r:id="rId10"/>
    <p:sldId id="294" r:id="rId11"/>
    <p:sldId id="316" r:id="rId12"/>
    <p:sldId id="295" r:id="rId13"/>
    <p:sldId id="297" r:id="rId14"/>
    <p:sldId id="298" r:id="rId15"/>
    <p:sldId id="300" r:id="rId16"/>
    <p:sldId id="301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3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7A2C"/>
    <a:srgbClr val="FED940"/>
    <a:srgbClr val="F6CE5C"/>
    <a:srgbClr val="F24AC9"/>
    <a:srgbClr val="007092"/>
    <a:srgbClr val="F4F5FA"/>
    <a:srgbClr val="FFFFFF"/>
    <a:srgbClr val="EB6967"/>
    <a:srgbClr val="FAECE3"/>
    <a:srgbClr val="009C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86010" autoAdjust="0"/>
  </p:normalViewPr>
  <p:slideViewPr>
    <p:cSldViewPr snapToGrid="0" showGuides="1">
      <p:cViewPr varScale="1">
        <p:scale>
          <a:sx n="72" d="100"/>
          <a:sy n="72" d="100"/>
        </p:scale>
        <p:origin x="1094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Artist Weighted Degree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오마이걸</c:v>
                </c:pt>
                <c:pt idx="1">
                  <c:v>아이유</c:v>
                </c:pt>
                <c:pt idx="2">
                  <c:v>방탄소년단</c:v>
                </c:pt>
                <c:pt idx="3">
                  <c:v>블랙핑크</c:v>
                </c:pt>
                <c:pt idx="4">
                  <c:v>트와이스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2.8728910000000001</c:v>
                </c:pt>
                <c:pt idx="1">
                  <c:v>3.2109454999999998</c:v>
                </c:pt>
                <c:pt idx="2">
                  <c:v>3.6502295</c:v>
                </c:pt>
                <c:pt idx="3">
                  <c:v>3.8158416000000002</c:v>
                </c:pt>
                <c:pt idx="4">
                  <c:v>3.9928518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65-40F4-B1CD-1B7AC43AC9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13223280"/>
        <c:axId val="313214544"/>
      </c:barChart>
      <c:catAx>
        <c:axId val="3132232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맑은 고딕(본문 한글)"/>
                <a:ea typeface="조선일보명조" panose="02030304000000000000" pitchFamily="18" charset="-127"/>
                <a:cs typeface="조선일보명조" panose="02030304000000000000" pitchFamily="18" charset="-127"/>
              </a:defRPr>
            </a:pPr>
            <a:endParaRPr lang="ko-KR"/>
          </a:p>
        </c:txPr>
        <c:crossAx val="313214544"/>
        <c:crosses val="autoZero"/>
        <c:auto val="1"/>
        <c:lblAlgn val="ctr"/>
        <c:lblOffset val="100"/>
        <c:noMultiLvlLbl val="0"/>
      </c:catAx>
      <c:valAx>
        <c:axId val="3132145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맑은 고딕(본문 한글)"/>
                <a:ea typeface="조선일보명조" panose="02030304000000000000" pitchFamily="18" charset="-127"/>
                <a:cs typeface="조선일보명조" panose="02030304000000000000" pitchFamily="18" charset="-127"/>
              </a:defRPr>
            </a:pPr>
            <a:endParaRPr lang="ko-KR"/>
          </a:p>
        </c:txPr>
        <c:crossAx val="313223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100">
          <a:solidFill>
            <a:sysClr val="windowText" lastClr="000000"/>
          </a:solidFill>
          <a:latin typeface="맑은 고딕(본문 한글)"/>
          <a:ea typeface="조선일보명조" panose="02030304000000000000" pitchFamily="18" charset="-127"/>
          <a:cs typeface="조선일보명조" panose="02030304000000000000" pitchFamily="18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Artist Weighted Degree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박우상</c:v>
                </c:pt>
                <c:pt idx="1">
                  <c:v>전군</c:v>
                </c:pt>
                <c:pt idx="2">
                  <c:v>블랙아이드필승</c:v>
                </c:pt>
                <c:pt idx="3">
                  <c:v>라도</c:v>
                </c:pt>
                <c:pt idx="4">
                  <c:v>테디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0.8654695</c:v>
                </c:pt>
                <c:pt idx="1">
                  <c:v>0.86577720000000002</c:v>
                </c:pt>
                <c:pt idx="2">
                  <c:v>1.0033905000000001</c:v>
                </c:pt>
                <c:pt idx="3">
                  <c:v>1.0266204000000001</c:v>
                </c:pt>
                <c:pt idx="4">
                  <c:v>1.1639268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2B-4B7F-B9F8-9272121D88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13223280"/>
        <c:axId val="313214544"/>
      </c:barChart>
      <c:catAx>
        <c:axId val="3132232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맑은 고딕(본문 한글)"/>
                <a:ea typeface="조선일보명조" panose="02030304000000000000" pitchFamily="18" charset="-127"/>
                <a:cs typeface="조선일보명조" panose="02030304000000000000" pitchFamily="18" charset="-127"/>
              </a:defRPr>
            </a:pPr>
            <a:endParaRPr lang="ko-KR"/>
          </a:p>
        </c:txPr>
        <c:crossAx val="313214544"/>
        <c:crosses val="autoZero"/>
        <c:auto val="1"/>
        <c:lblAlgn val="ctr"/>
        <c:lblOffset val="100"/>
        <c:noMultiLvlLbl val="0"/>
      </c:catAx>
      <c:valAx>
        <c:axId val="3132145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맑은 고딕(본문 한글)"/>
                <a:ea typeface="조선일보명조" panose="02030304000000000000" pitchFamily="18" charset="-127"/>
                <a:cs typeface="조선일보명조" panose="02030304000000000000" pitchFamily="18" charset="-127"/>
              </a:defRPr>
            </a:pPr>
            <a:endParaRPr lang="ko-KR"/>
          </a:p>
        </c:txPr>
        <c:crossAx val="313223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100">
          <a:solidFill>
            <a:sysClr val="windowText" lastClr="000000"/>
          </a:solidFill>
          <a:latin typeface="맑은 고딕(본문 한글)"/>
          <a:ea typeface="조선일보명조" panose="02030304000000000000" pitchFamily="18" charset="-127"/>
          <a:cs typeface="조선일보명조" panose="02030304000000000000" pitchFamily="18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Artist Weighted Degree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기리보이</c:v>
                </c:pt>
                <c:pt idx="1">
                  <c:v>제시</c:v>
                </c:pt>
                <c:pt idx="2">
                  <c:v>호미들</c:v>
                </c:pt>
                <c:pt idx="3">
                  <c:v>애쉬 아일랜드</c:v>
                </c:pt>
                <c:pt idx="4">
                  <c:v>릴보이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1.2295646</c:v>
                </c:pt>
                <c:pt idx="1">
                  <c:v>1.2304679999999999</c:v>
                </c:pt>
                <c:pt idx="2">
                  <c:v>1.359788</c:v>
                </c:pt>
                <c:pt idx="3">
                  <c:v>1.9248205</c:v>
                </c:pt>
                <c:pt idx="4">
                  <c:v>2.2135012000000001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C7-4E76-8A05-D668A40B15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13223280"/>
        <c:axId val="313214544"/>
      </c:barChart>
      <c:catAx>
        <c:axId val="3132232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맑은 고딕(본문 한글)"/>
                <a:ea typeface="조선일보명조" panose="02030304000000000000" pitchFamily="18" charset="-127"/>
                <a:cs typeface="조선일보명조" panose="02030304000000000000" pitchFamily="18" charset="-127"/>
              </a:defRPr>
            </a:pPr>
            <a:endParaRPr lang="ko-KR"/>
          </a:p>
        </c:txPr>
        <c:crossAx val="313214544"/>
        <c:crosses val="autoZero"/>
        <c:auto val="1"/>
        <c:lblAlgn val="ctr"/>
        <c:lblOffset val="100"/>
        <c:noMultiLvlLbl val="0"/>
      </c:catAx>
      <c:valAx>
        <c:axId val="3132145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맑은 고딕(본문 한글)"/>
                <a:ea typeface="조선일보명조" panose="02030304000000000000" pitchFamily="18" charset="-127"/>
                <a:cs typeface="조선일보명조" panose="02030304000000000000" pitchFamily="18" charset="-127"/>
              </a:defRPr>
            </a:pPr>
            <a:endParaRPr lang="ko-KR"/>
          </a:p>
        </c:txPr>
        <c:crossAx val="313223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100">
          <a:solidFill>
            <a:sysClr val="windowText" lastClr="000000"/>
          </a:solidFill>
          <a:latin typeface="맑은 고딕(본문 한글)"/>
          <a:ea typeface="조선일보명조" panose="02030304000000000000" pitchFamily="18" charset="-127"/>
          <a:cs typeface="조선일보명조" panose="02030304000000000000" pitchFamily="18" charset="-127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Artist Weighted Degree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아프로</c:v>
                </c:pt>
                <c:pt idx="1">
                  <c:v>염따</c:v>
                </c:pt>
                <c:pt idx="2">
                  <c:v>그루비룸</c:v>
                </c:pt>
                <c:pt idx="3">
                  <c:v>그레이</c:v>
                </c:pt>
                <c:pt idx="4">
                  <c:v>코드쿤스트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3319.4487789999998</c:v>
                </c:pt>
                <c:pt idx="1">
                  <c:v>4376.4848949999996</c:v>
                </c:pt>
                <c:pt idx="2">
                  <c:v>4715.1272239999998</c:v>
                </c:pt>
                <c:pt idx="3">
                  <c:v>5719.717294</c:v>
                </c:pt>
                <c:pt idx="4">
                  <c:v>7697.1157640000001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E3-418D-B592-75025D8F88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13223280"/>
        <c:axId val="313214544"/>
      </c:barChart>
      <c:catAx>
        <c:axId val="3132232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맑은 고딕(본문 한글)"/>
                <a:ea typeface="조선일보명조" panose="02030304000000000000" pitchFamily="18" charset="-127"/>
                <a:cs typeface="조선일보명조" panose="02030304000000000000" pitchFamily="18" charset="-127"/>
              </a:defRPr>
            </a:pPr>
            <a:endParaRPr lang="ko-KR"/>
          </a:p>
        </c:txPr>
        <c:crossAx val="313214544"/>
        <c:crosses val="autoZero"/>
        <c:auto val="1"/>
        <c:lblAlgn val="ctr"/>
        <c:lblOffset val="100"/>
        <c:noMultiLvlLbl val="0"/>
      </c:catAx>
      <c:valAx>
        <c:axId val="3132145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맑은 고딕(본문 한글)"/>
                <a:ea typeface="조선일보명조" panose="02030304000000000000" pitchFamily="18" charset="-127"/>
                <a:cs typeface="조선일보명조" panose="02030304000000000000" pitchFamily="18" charset="-127"/>
              </a:defRPr>
            </a:pPr>
            <a:endParaRPr lang="ko-KR"/>
          </a:p>
        </c:txPr>
        <c:crossAx val="313223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100">
          <a:solidFill>
            <a:sysClr val="windowText" lastClr="000000"/>
          </a:solidFill>
          <a:latin typeface="맑은 고딕(본문 한글)"/>
          <a:ea typeface="조선일보명조" panose="02030304000000000000" pitchFamily="18" charset="-127"/>
          <a:cs typeface="조선일보명조" panose="02030304000000000000" pitchFamily="18" charset="-127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Artist Weighted Degree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오반</c:v>
                </c:pt>
                <c:pt idx="1">
                  <c:v>잔나비</c:v>
                </c:pt>
                <c:pt idx="2">
                  <c:v>마크툽</c:v>
                </c:pt>
                <c:pt idx="3">
                  <c:v>10CM</c:v>
                </c:pt>
                <c:pt idx="4">
                  <c:v>볼빨간사춘기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0.50480049999999999</c:v>
                </c:pt>
                <c:pt idx="1">
                  <c:v>0.82312759999999996</c:v>
                </c:pt>
                <c:pt idx="2">
                  <c:v>0.95653339999999998</c:v>
                </c:pt>
                <c:pt idx="3">
                  <c:v>1.5002793000000001</c:v>
                </c:pt>
                <c:pt idx="4">
                  <c:v>2.1315328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D0-4DC6-8A91-DDB3144687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13223280"/>
        <c:axId val="313214544"/>
      </c:barChart>
      <c:catAx>
        <c:axId val="3132232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맑은 고딕(본문 한글)"/>
                <a:ea typeface="조선일보명조" panose="02030304000000000000" pitchFamily="18" charset="-127"/>
                <a:cs typeface="조선일보명조" panose="02030304000000000000" pitchFamily="18" charset="-127"/>
              </a:defRPr>
            </a:pPr>
            <a:endParaRPr lang="ko-KR"/>
          </a:p>
        </c:txPr>
        <c:crossAx val="313214544"/>
        <c:crosses val="autoZero"/>
        <c:auto val="1"/>
        <c:lblAlgn val="ctr"/>
        <c:lblOffset val="100"/>
        <c:noMultiLvlLbl val="0"/>
      </c:catAx>
      <c:valAx>
        <c:axId val="3132145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맑은 고딕(본문 한글)"/>
                <a:ea typeface="조선일보명조" panose="02030304000000000000" pitchFamily="18" charset="-127"/>
                <a:cs typeface="조선일보명조" panose="02030304000000000000" pitchFamily="18" charset="-127"/>
              </a:defRPr>
            </a:pPr>
            <a:endParaRPr lang="ko-KR"/>
          </a:p>
        </c:txPr>
        <c:crossAx val="313223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100">
          <a:solidFill>
            <a:sysClr val="windowText" lastClr="000000"/>
          </a:solidFill>
          <a:latin typeface="맑은 고딕(본문 한글)"/>
          <a:ea typeface="조선일보명조" panose="02030304000000000000" pitchFamily="18" charset="-127"/>
          <a:cs typeface="조선일보명조" panose="02030304000000000000" pitchFamily="18" charset="-127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Artist Weighted Degree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이라온</c:v>
                </c:pt>
                <c:pt idx="1">
                  <c:v>마크툽</c:v>
                </c:pt>
                <c:pt idx="2">
                  <c:v>10CM</c:v>
                </c:pt>
                <c:pt idx="3">
                  <c:v>안지영</c:v>
                </c:pt>
                <c:pt idx="4">
                  <c:v>바닐라맨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0.29032200000000002</c:v>
                </c:pt>
                <c:pt idx="1">
                  <c:v>0.34827399999999997</c:v>
                </c:pt>
                <c:pt idx="2">
                  <c:v>0.41751129999999997</c:v>
                </c:pt>
                <c:pt idx="3">
                  <c:v>0.95535029999999999</c:v>
                </c:pt>
                <c:pt idx="4">
                  <c:v>1.0891284999999999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5D-4083-9BCC-DED10F1C10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13223280"/>
        <c:axId val="313214544"/>
      </c:barChart>
      <c:catAx>
        <c:axId val="3132232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맑은 고딕(본문 한글)"/>
                <a:ea typeface="조선일보명조" panose="02030304000000000000" pitchFamily="18" charset="-127"/>
                <a:cs typeface="조선일보명조" panose="02030304000000000000" pitchFamily="18" charset="-127"/>
              </a:defRPr>
            </a:pPr>
            <a:endParaRPr lang="ko-KR"/>
          </a:p>
        </c:txPr>
        <c:crossAx val="313214544"/>
        <c:crosses val="autoZero"/>
        <c:auto val="1"/>
        <c:lblAlgn val="ctr"/>
        <c:lblOffset val="100"/>
        <c:noMultiLvlLbl val="0"/>
      </c:catAx>
      <c:valAx>
        <c:axId val="3132145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맑은 고딕(본문 한글)"/>
                <a:ea typeface="조선일보명조" panose="02030304000000000000" pitchFamily="18" charset="-127"/>
                <a:cs typeface="조선일보명조" panose="02030304000000000000" pitchFamily="18" charset="-127"/>
              </a:defRPr>
            </a:pPr>
            <a:endParaRPr lang="ko-KR"/>
          </a:p>
        </c:txPr>
        <c:crossAx val="313223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100">
          <a:solidFill>
            <a:sysClr val="windowText" lastClr="000000"/>
          </a:solidFill>
          <a:latin typeface="맑은 고딕(본문 한글)"/>
          <a:ea typeface="조선일보명조" panose="02030304000000000000" pitchFamily="18" charset="-127"/>
          <a:cs typeface="조선일보명조" panose="02030304000000000000" pitchFamily="18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5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6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6936B0-43D7-4BB7-A1BC-62D0C41BF05D}" type="doc">
      <dgm:prSet loTypeId="urn:microsoft.com/office/officeart/2005/8/layout/radial2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39B9775B-AE4F-4C46-89EE-4CF0AD3EAEEA}">
      <dgm:prSet phldrT="[텍스트]" custT="1"/>
      <dgm:spPr/>
      <dgm:t>
        <a:bodyPr/>
        <a:lstStyle/>
        <a:p>
          <a:pPr latinLnBrk="1"/>
          <a:r>
            <a:rPr lang="ko-KR" altLang="en-US" sz="2200" dirty="0">
              <a:latin typeface="HY견고딕" panose="02030600000101010101" pitchFamily="18" charset="-127"/>
              <a:ea typeface="HY견고딕" panose="02030600000101010101" pitchFamily="18" charset="-127"/>
            </a:rPr>
            <a:t>매개 </a:t>
          </a:r>
          <a:r>
            <a:rPr lang="ko-KR" altLang="en-US" sz="2200" dirty="0" err="1">
              <a:latin typeface="HY견고딕" panose="02030600000101010101" pitchFamily="18" charset="-127"/>
              <a:ea typeface="HY견고딕" panose="02030600000101010101" pitchFamily="18" charset="-127"/>
            </a:rPr>
            <a:t>중심성</a:t>
          </a:r>
          <a:endParaRPr lang="ko-KR" altLang="en-US" sz="2200" dirty="0">
            <a:latin typeface="HY견고딕" panose="02030600000101010101" pitchFamily="18" charset="-127"/>
            <a:ea typeface="HY견고딕" panose="02030600000101010101" pitchFamily="18" charset="-127"/>
          </a:endParaRPr>
        </a:p>
      </dgm:t>
    </dgm:pt>
    <dgm:pt modelId="{69D2D7F5-AE89-41DC-94FF-A9E5740FADFD}" type="parTrans" cxnId="{8ECBDFBF-BD5D-4A1B-B065-9D2744C7EF1D}">
      <dgm:prSet/>
      <dgm:spPr/>
      <dgm:t>
        <a:bodyPr/>
        <a:lstStyle/>
        <a:p>
          <a:pPr latinLnBrk="1"/>
          <a:endParaRPr lang="ko-KR" altLang="en-US"/>
        </a:p>
      </dgm:t>
    </dgm:pt>
    <dgm:pt modelId="{1152B3AE-8297-4176-A0E0-8B4C0C7DB706}" type="sibTrans" cxnId="{8ECBDFBF-BD5D-4A1B-B065-9D2744C7EF1D}">
      <dgm:prSet/>
      <dgm:spPr/>
      <dgm:t>
        <a:bodyPr/>
        <a:lstStyle/>
        <a:p>
          <a:pPr latinLnBrk="1"/>
          <a:endParaRPr lang="ko-KR" altLang="en-US"/>
        </a:p>
      </dgm:t>
    </dgm:pt>
    <dgm:pt modelId="{F7BC406A-4877-49C9-BD37-EB23CB5CBDC5}">
      <dgm:prSet phldrT="[텍스트]" custT="1"/>
      <dgm:spPr/>
      <dgm:t>
        <a:bodyPr/>
        <a:lstStyle/>
        <a:p>
          <a:pPr latinLnBrk="1"/>
          <a:endParaRPr lang="ko-KR" altLang="en-US" sz="2500" dirty="0">
            <a:latin typeface="HY중고딕" panose="02030600000101010101" pitchFamily="18" charset="-127"/>
            <a:ea typeface="HY중고딕" panose="02030600000101010101" pitchFamily="18" charset="-127"/>
          </a:endParaRPr>
        </a:p>
      </dgm:t>
    </dgm:pt>
    <dgm:pt modelId="{3AD40313-9B21-49FE-9F87-B5516F3754AE}" type="parTrans" cxnId="{0F34957E-56CC-4F08-AAA0-4E071334895E}">
      <dgm:prSet/>
      <dgm:spPr/>
      <dgm:t>
        <a:bodyPr/>
        <a:lstStyle/>
        <a:p>
          <a:pPr latinLnBrk="1"/>
          <a:endParaRPr lang="ko-KR" altLang="en-US"/>
        </a:p>
      </dgm:t>
    </dgm:pt>
    <dgm:pt modelId="{02FD4816-13AA-4553-AB53-02915CB0006D}" type="sibTrans" cxnId="{0F34957E-56CC-4F08-AAA0-4E071334895E}">
      <dgm:prSet/>
      <dgm:spPr/>
      <dgm:t>
        <a:bodyPr/>
        <a:lstStyle/>
        <a:p>
          <a:pPr latinLnBrk="1"/>
          <a:endParaRPr lang="ko-KR" altLang="en-US"/>
        </a:p>
      </dgm:t>
    </dgm:pt>
    <dgm:pt modelId="{88C53699-90EC-4576-9964-CE8954827D24}">
      <dgm:prSet phldrT="[텍스트]"/>
      <dgm:spPr>
        <a:solidFill>
          <a:schemeClr val="accent4">
            <a:lumMod val="90000"/>
          </a:schemeClr>
        </a:solidFill>
      </dgm:spPr>
      <dgm:t>
        <a:bodyPr/>
        <a:lstStyle/>
        <a:p>
          <a:pPr latinLnBrk="1"/>
          <a:r>
            <a:rPr lang="ko-KR" altLang="en-US" dirty="0">
              <a:latin typeface="HY견고딕" panose="02030600000101010101" pitchFamily="18" charset="-127"/>
              <a:ea typeface="HY견고딕" panose="02030600000101010101" pitchFamily="18" charset="-127"/>
            </a:rPr>
            <a:t>근접 </a:t>
          </a:r>
          <a:r>
            <a:rPr lang="ko-KR" altLang="en-US" dirty="0" err="1">
              <a:latin typeface="HY견고딕" panose="02030600000101010101" pitchFamily="18" charset="-127"/>
              <a:ea typeface="HY견고딕" panose="02030600000101010101" pitchFamily="18" charset="-127"/>
            </a:rPr>
            <a:t>중심성</a:t>
          </a:r>
          <a:endParaRPr lang="ko-KR" altLang="en-US" dirty="0">
            <a:latin typeface="HY견고딕" panose="02030600000101010101" pitchFamily="18" charset="-127"/>
            <a:ea typeface="HY견고딕" panose="02030600000101010101" pitchFamily="18" charset="-127"/>
          </a:endParaRPr>
        </a:p>
      </dgm:t>
    </dgm:pt>
    <dgm:pt modelId="{638FF47D-9009-4782-B318-7DF3982F815B}" type="parTrans" cxnId="{617E5184-8AB0-424B-A38B-63DF759450F8}">
      <dgm:prSet/>
      <dgm:spPr/>
      <dgm:t>
        <a:bodyPr/>
        <a:lstStyle/>
        <a:p>
          <a:pPr latinLnBrk="1"/>
          <a:endParaRPr lang="ko-KR" altLang="en-US"/>
        </a:p>
      </dgm:t>
    </dgm:pt>
    <dgm:pt modelId="{5029AB07-A8A6-43F2-B460-222BAB927746}" type="sibTrans" cxnId="{617E5184-8AB0-424B-A38B-63DF759450F8}">
      <dgm:prSet/>
      <dgm:spPr/>
      <dgm:t>
        <a:bodyPr/>
        <a:lstStyle/>
        <a:p>
          <a:pPr latinLnBrk="1"/>
          <a:endParaRPr lang="ko-KR" altLang="en-US"/>
        </a:p>
      </dgm:t>
    </dgm:pt>
    <dgm:pt modelId="{84455CBD-D047-4052-83C4-2372A1C8E53B}">
      <dgm:prSet phldrT="[텍스트]" custT="1"/>
      <dgm:spPr/>
      <dgm:t>
        <a:bodyPr/>
        <a:lstStyle/>
        <a:p>
          <a:pPr latinLnBrk="1"/>
          <a:endParaRPr lang="ko-KR" altLang="en-US" sz="2500" dirty="0">
            <a:latin typeface="HY중고딕" panose="02030600000101010101" pitchFamily="18" charset="-127"/>
            <a:ea typeface="HY중고딕" panose="02030600000101010101" pitchFamily="18" charset="-127"/>
          </a:endParaRPr>
        </a:p>
      </dgm:t>
    </dgm:pt>
    <dgm:pt modelId="{EB6BF6B2-F750-480C-B1A7-6EC34E9D4BA9}" type="parTrans" cxnId="{EB80BD86-2E7B-46F2-B09A-9A3974DD76C2}">
      <dgm:prSet/>
      <dgm:spPr/>
      <dgm:t>
        <a:bodyPr/>
        <a:lstStyle/>
        <a:p>
          <a:pPr latinLnBrk="1"/>
          <a:endParaRPr lang="ko-KR" altLang="en-US"/>
        </a:p>
      </dgm:t>
    </dgm:pt>
    <dgm:pt modelId="{B7B4AECA-D9A9-48B0-9943-8D94C8E81840}" type="sibTrans" cxnId="{EB80BD86-2E7B-46F2-B09A-9A3974DD76C2}">
      <dgm:prSet/>
      <dgm:spPr/>
      <dgm:t>
        <a:bodyPr/>
        <a:lstStyle/>
        <a:p>
          <a:pPr latinLnBrk="1"/>
          <a:endParaRPr lang="ko-KR" altLang="en-US"/>
        </a:p>
      </dgm:t>
    </dgm:pt>
    <dgm:pt modelId="{45AFC36A-3381-411F-A353-C12721ED550C}">
      <dgm:prSet phldrT="[텍스트]"/>
      <dgm:spPr/>
      <dgm:t>
        <a:bodyPr/>
        <a:lstStyle/>
        <a:p>
          <a:pPr latinLnBrk="1"/>
          <a:r>
            <a:rPr lang="ko-KR" altLang="en-US" dirty="0">
              <a:latin typeface="HY견고딕" panose="02030600000101010101" pitchFamily="18" charset="-127"/>
              <a:ea typeface="HY견고딕" panose="02030600000101010101" pitchFamily="18" charset="-127"/>
            </a:rPr>
            <a:t>연결 </a:t>
          </a:r>
          <a:r>
            <a:rPr lang="ko-KR" altLang="en-US" dirty="0" err="1">
              <a:latin typeface="HY견고딕" panose="02030600000101010101" pitchFamily="18" charset="-127"/>
              <a:ea typeface="HY견고딕" panose="02030600000101010101" pitchFamily="18" charset="-127"/>
            </a:rPr>
            <a:t>중심성</a:t>
          </a:r>
          <a:endParaRPr lang="ko-KR" altLang="en-US" dirty="0">
            <a:latin typeface="HY견고딕" panose="02030600000101010101" pitchFamily="18" charset="-127"/>
            <a:ea typeface="HY견고딕" panose="02030600000101010101" pitchFamily="18" charset="-127"/>
          </a:endParaRPr>
        </a:p>
      </dgm:t>
    </dgm:pt>
    <dgm:pt modelId="{C937F007-8379-42FD-8CF8-15FC8000AF54}" type="parTrans" cxnId="{F729A8D3-8180-4E6D-BDFB-435C185BC020}">
      <dgm:prSet/>
      <dgm:spPr/>
      <dgm:t>
        <a:bodyPr/>
        <a:lstStyle/>
        <a:p>
          <a:pPr latinLnBrk="1"/>
          <a:endParaRPr lang="ko-KR" altLang="en-US"/>
        </a:p>
      </dgm:t>
    </dgm:pt>
    <dgm:pt modelId="{857FF3A4-BD64-43ED-86EA-B5B878A6E70A}" type="sibTrans" cxnId="{F729A8D3-8180-4E6D-BDFB-435C185BC020}">
      <dgm:prSet/>
      <dgm:spPr/>
      <dgm:t>
        <a:bodyPr/>
        <a:lstStyle/>
        <a:p>
          <a:pPr latinLnBrk="1"/>
          <a:endParaRPr lang="ko-KR" altLang="en-US"/>
        </a:p>
      </dgm:t>
    </dgm:pt>
    <dgm:pt modelId="{1A7FAB2E-81D3-4168-8383-97AD0CFC9D2E}">
      <dgm:prSet phldrT="[텍스트]" custT="1"/>
      <dgm:spPr/>
      <dgm:t>
        <a:bodyPr/>
        <a:lstStyle/>
        <a:p>
          <a:pPr latinLnBrk="1"/>
          <a:endParaRPr lang="ko-KR" altLang="en-US" sz="2500" dirty="0">
            <a:latin typeface="HY중고딕" panose="02030600000101010101" pitchFamily="18" charset="-127"/>
            <a:ea typeface="HY중고딕" panose="02030600000101010101" pitchFamily="18" charset="-127"/>
          </a:endParaRPr>
        </a:p>
      </dgm:t>
    </dgm:pt>
    <dgm:pt modelId="{C0E70A0D-9C2C-4973-8E52-AB46F762CF28}" type="parTrans" cxnId="{5FAE3E50-137E-41A3-A7D4-EF77B88E8AAD}">
      <dgm:prSet/>
      <dgm:spPr/>
      <dgm:t>
        <a:bodyPr/>
        <a:lstStyle/>
        <a:p>
          <a:pPr latinLnBrk="1"/>
          <a:endParaRPr lang="ko-KR" altLang="en-US"/>
        </a:p>
      </dgm:t>
    </dgm:pt>
    <dgm:pt modelId="{E2107025-D120-465F-8652-B1010F417E5C}" type="sibTrans" cxnId="{5FAE3E50-137E-41A3-A7D4-EF77B88E8AAD}">
      <dgm:prSet/>
      <dgm:spPr/>
      <dgm:t>
        <a:bodyPr/>
        <a:lstStyle/>
        <a:p>
          <a:pPr latinLnBrk="1"/>
          <a:endParaRPr lang="ko-KR" altLang="en-US"/>
        </a:p>
      </dgm:t>
    </dgm:pt>
    <dgm:pt modelId="{42D4A90F-38BC-422A-A881-A16EE08F93AE}" type="pres">
      <dgm:prSet presAssocID="{9A6936B0-43D7-4BB7-A1BC-62D0C41BF05D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7E3E09F0-7997-43B7-8590-E8ED793E2005}" type="pres">
      <dgm:prSet presAssocID="{9A6936B0-43D7-4BB7-A1BC-62D0C41BF05D}" presName="cycle" presStyleCnt="0"/>
      <dgm:spPr/>
    </dgm:pt>
    <dgm:pt modelId="{BF4EFC80-1B6C-4838-BD55-664C8EC981E4}" type="pres">
      <dgm:prSet presAssocID="{9A6936B0-43D7-4BB7-A1BC-62D0C41BF05D}" presName="centerShape" presStyleCnt="0"/>
      <dgm:spPr/>
    </dgm:pt>
    <dgm:pt modelId="{CC66237C-480E-4201-80A3-5D94778E885A}" type="pres">
      <dgm:prSet presAssocID="{9A6936B0-43D7-4BB7-A1BC-62D0C41BF05D}" presName="connSite" presStyleLbl="node1" presStyleIdx="0" presStyleCnt="4"/>
      <dgm:spPr/>
    </dgm:pt>
    <dgm:pt modelId="{8F5F8D95-9397-4FA4-8AB5-AEC6A3A0BA5E}" type="pres">
      <dgm:prSet presAssocID="{9A6936B0-43D7-4BB7-A1BC-62D0C41BF05D}" presName="visible" presStyleLbl="node1" presStyleIdx="0" presStyleCnt="4"/>
      <dgm:spPr/>
    </dgm:pt>
    <dgm:pt modelId="{3A1F7C66-8009-4595-83A6-92F966616758}" type="pres">
      <dgm:prSet presAssocID="{69D2D7F5-AE89-41DC-94FF-A9E5740FADFD}" presName="Name25" presStyleLbl="parChTrans1D1" presStyleIdx="0" presStyleCnt="3"/>
      <dgm:spPr/>
    </dgm:pt>
    <dgm:pt modelId="{0C4A2917-3601-4D6B-9CBD-F45FFAF8E1ED}" type="pres">
      <dgm:prSet presAssocID="{39B9775B-AE4F-4C46-89EE-4CF0AD3EAEEA}" presName="node" presStyleCnt="0"/>
      <dgm:spPr/>
    </dgm:pt>
    <dgm:pt modelId="{F53F4C91-3D99-4101-B4BB-8DF1246B8559}" type="pres">
      <dgm:prSet presAssocID="{39B9775B-AE4F-4C46-89EE-4CF0AD3EAEEA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6217E95A-CE6E-4AE6-8E05-A66C30A21271}" type="pres">
      <dgm:prSet presAssocID="{39B9775B-AE4F-4C46-89EE-4CF0AD3EAEEA}" presName="childNode" presStyleLbl="revTx" presStyleIdx="0" presStyleCnt="3">
        <dgm:presLayoutVars>
          <dgm:bulletEnabled val="1"/>
        </dgm:presLayoutVars>
      </dgm:prSet>
      <dgm:spPr/>
    </dgm:pt>
    <dgm:pt modelId="{02DF5D5D-B0F8-4DF8-BC97-AB9AFE1702EC}" type="pres">
      <dgm:prSet presAssocID="{638FF47D-9009-4782-B318-7DF3982F815B}" presName="Name25" presStyleLbl="parChTrans1D1" presStyleIdx="1" presStyleCnt="3"/>
      <dgm:spPr/>
    </dgm:pt>
    <dgm:pt modelId="{91B8E73F-6A0D-427E-BBBF-4D8455164B33}" type="pres">
      <dgm:prSet presAssocID="{88C53699-90EC-4576-9964-CE8954827D24}" presName="node" presStyleCnt="0"/>
      <dgm:spPr/>
    </dgm:pt>
    <dgm:pt modelId="{686B5026-A110-47EF-B2ED-2E84CBC4E5D2}" type="pres">
      <dgm:prSet presAssocID="{88C53699-90EC-4576-9964-CE8954827D24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5977AFDA-2BE7-4AAC-9BEA-977CC9F9116C}" type="pres">
      <dgm:prSet presAssocID="{88C53699-90EC-4576-9964-CE8954827D24}" presName="childNode" presStyleLbl="revTx" presStyleIdx="1" presStyleCnt="3">
        <dgm:presLayoutVars>
          <dgm:bulletEnabled val="1"/>
        </dgm:presLayoutVars>
      </dgm:prSet>
      <dgm:spPr/>
    </dgm:pt>
    <dgm:pt modelId="{67B3EEE0-AAE2-48B4-A5AC-03569144FEE9}" type="pres">
      <dgm:prSet presAssocID="{C937F007-8379-42FD-8CF8-15FC8000AF54}" presName="Name25" presStyleLbl="parChTrans1D1" presStyleIdx="2" presStyleCnt="3"/>
      <dgm:spPr/>
    </dgm:pt>
    <dgm:pt modelId="{793D4DBC-AEFD-4BBE-B5F1-36ACEE4FDE48}" type="pres">
      <dgm:prSet presAssocID="{45AFC36A-3381-411F-A353-C12721ED550C}" presName="node" presStyleCnt="0"/>
      <dgm:spPr/>
    </dgm:pt>
    <dgm:pt modelId="{03664707-9E64-4E17-B903-08A7ABD0930A}" type="pres">
      <dgm:prSet presAssocID="{45AFC36A-3381-411F-A353-C12721ED550C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E4CCCCCB-7222-4214-A273-BBD8EB7DD8F5}" type="pres">
      <dgm:prSet presAssocID="{45AFC36A-3381-411F-A353-C12721ED550C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C730BE04-4328-481A-B1EC-A6E740C269B8}" type="presOf" srcId="{1A7FAB2E-81D3-4168-8383-97AD0CFC9D2E}" destId="{E4CCCCCB-7222-4214-A273-BBD8EB7DD8F5}" srcOrd="0" destOrd="0" presId="urn:microsoft.com/office/officeart/2005/8/layout/radial2"/>
    <dgm:cxn modelId="{1402D32C-CD68-4338-BD35-75132302A9C5}" type="presOf" srcId="{39B9775B-AE4F-4C46-89EE-4CF0AD3EAEEA}" destId="{F53F4C91-3D99-4101-B4BB-8DF1246B8559}" srcOrd="0" destOrd="0" presId="urn:microsoft.com/office/officeart/2005/8/layout/radial2"/>
    <dgm:cxn modelId="{62D4CD3C-50A7-4714-8BEC-F0255740CB37}" type="presOf" srcId="{638FF47D-9009-4782-B318-7DF3982F815B}" destId="{02DF5D5D-B0F8-4DF8-BC97-AB9AFE1702EC}" srcOrd="0" destOrd="0" presId="urn:microsoft.com/office/officeart/2005/8/layout/radial2"/>
    <dgm:cxn modelId="{9B32F93D-02E4-46AD-80A0-4A2128081104}" type="presOf" srcId="{88C53699-90EC-4576-9964-CE8954827D24}" destId="{686B5026-A110-47EF-B2ED-2E84CBC4E5D2}" srcOrd="0" destOrd="0" presId="urn:microsoft.com/office/officeart/2005/8/layout/radial2"/>
    <dgm:cxn modelId="{FCFD215D-705A-4934-980B-1CBBCCF834CD}" type="presOf" srcId="{C937F007-8379-42FD-8CF8-15FC8000AF54}" destId="{67B3EEE0-AAE2-48B4-A5AC-03569144FEE9}" srcOrd="0" destOrd="0" presId="urn:microsoft.com/office/officeart/2005/8/layout/radial2"/>
    <dgm:cxn modelId="{1D3B534B-1B29-4473-999A-F419B792FD00}" type="presOf" srcId="{84455CBD-D047-4052-83C4-2372A1C8E53B}" destId="{5977AFDA-2BE7-4AAC-9BEA-977CC9F9116C}" srcOrd="0" destOrd="0" presId="urn:microsoft.com/office/officeart/2005/8/layout/radial2"/>
    <dgm:cxn modelId="{913FCA6B-FC15-48C8-A858-FD10896F9419}" type="presOf" srcId="{69D2D7F5-AE89-41DC-94FF-A9E5740FADFD}" destId="{3A1F7C66-8009-4595-83A6-92F966616758}" srcOrd="0" destOrd="0" presId="urn:microsoft.com/office/officeart/2005/8/layout/radial2"/>
    <dgm:cxn modelId="{5FAE3E50-137E-41A3-A7D4-EF77B88E8AAD}" srcId="{45AFC36A-3381-411F-A353-C12721ED550C}" destId="{1A7FAB2E-81D3-4168-8383-97AD0CFC9D2E}" srcOrd="0" destOrd="0" parTransId="{C0E70A0D-9C2C-4973-8E52-AB46F762CF28}" sibTransId="{E2107025-D120-465F-8652-B1010F417E5C}"/>
    <dgm:cxn modelId="{0F34957E-56CC-4F08-AAA0-4E071334895E}" srcId="{39B9775B-AE4F-4C46-89EE-4CF0AD3EAEEA}" destId="{F7BC406A-4877-49C9-BD37-EB23CB5CBDC5}" srcOrd="0" destOrd="0" parTransId="{3AD40313-9B21-49FE-9F87-B5516F3754AE}" sibTransId="{02FD4816-13AA-4553-AB53-02915CB0006D}"/>
    <dgm:cxn modelId="{617E5184-8AB0-424B-A38B-63DF759450F8}" srcId="{9A6936B0-43D7-4BB7-A1BC-62D0C41BF05D}" destId="{88C53699-90EC-4576-9964-CE8954827D24}" srcOrd="1" destOrd="0" parTransId="{638FF47D-9009-4782-B318-7DF3982F815B}" sibTransId="{5029AB07-A8A6-43F2-B460-222BAB927746}"/>
    <dgm:cxn modelId="{EB80BD86-2E7B-46F2-B09A-9A3974DD76C2}" srcId="{88C53699-90EC-4576-9964-CE8954827D24}" destId="{84455CBD-D047-4052-83C4-2372A1C8E53B}" srcOrd="0" destOrd="0" parTransId="{EB6BF6B2-F750-480C-B1A7-6EC34E9D4BA9}" sibTransId="{B7B4AECA-D9A9-48B0-9943-8D94C8E81840}"/>
    <dgm:cxn modelId="{8ECBDFBF-BD5D-4A1B-B065-9D2744C7EF1D}" srcId="{9A6936B0-43D7-4BB7-A1BC-62D0C41BF05D}" destId="{39B9775B-AE4F-4C46-89EE-4CF0AD3EAEEA}" srcOrd="0" destOrd="0" parTransId="{69D2D7F5-AE89-41DC-94FF-A9E5740FADFD}" sibTransId="{1152B3AE-8297-4176-A0E0-8B4C0C7DB706}"/>
    <dgm:cxn modelId="{F729A8D3-8180-4E6D-BDFB-435C185BC020}" srcId="{9A6936B0-43D7-4BB7-A1BC-62D0C41BF05D}" destId="{45AFC36A-3381-411F-A353-C12721ED550C}" srcOrd="2" destOrd="0" parTransId="{C937F007-8379-42FD-8CF8-15FC8000AF54}" sibTransId="{857FF3A4-BD64-43ED-86EA-B5B878A6E70A}"/>
    <dgm:cxn modelId="{5D5332DC-7EEA-4D1D-8151-0CEB2750F77B}" type="presOf" srcId="{45AFC36A-3381-411F-A353-C12721ED550C}" destId="{03664707-9E64-4E17-B903-08A7ABD0930A}" srcOrd="0" destOrd="0" presId="urn:microsoft.com/office/officeart/2005/8/layout/radial2"/>
    <dgm:cxn modelId="{9DDCA2E4-BB67-4C3A-80F1-E6702393D726}" type="presOf" srcId="{9A6936B0-43D7-4BB7-A1BC-62D0C41BF05D}" destId="{42D4A90F-38BC-422A-A881-A16EE08F93AE}" srcOrd="0" destOrd="0" presId="urn:microsoft.com/office/officeart/2005/8/layout/radial2"/>
    <dgm:cxn modelId="{CEE621FC-AC2A-4F44-ACEF-935697596D9F}" type="presOf" srcId="{F7BC406A-4877-49C9-BD37-EB23CB5CBDC5}" destId="{6217E95A-CE6E-4AE6-8E05-A66C30A21271}" srcOrd="0" destOrd="0" presId="urn:microsoft.com/office/officeart/2005/8/layout/radial2"/>
    <dgm:cxn modelId="{806993C1-5ECF-42FA-A8AC-33D19B633A68}" type="presParOf" srcId="{42D4A90F-38BC-422A-A881-A16EE08F93AE}" destId="{7E3E09F0-7997-43B7-8590-E8ED793E2005}" srcOrd="0" destOrd="0" presId="urn:microsoft.com/office/officeart/2005/8/layout/radial2"/>
    <dgm:cxn modelId="{DB9A38C9-8582-4777-B38C-A4E96A02E0F6}" type="presParOf" srcId="{7E3E09F0-7997-43B7-8590-E8ED793E2005}" destId="{BF4EFC80-1B6C-4838-BD55-664C8EC981E4}" srcOrd="0" destOrd="0" presId="urn:microsoft.com/office/officeart/2005/8/layout/radial2"/>
    <dgm:cxn modelId="{C1905B56-0439-4CEF-91D8-23A58F9438D9}" type="presParOf" srcId="{BF4EFC80-1B6C-4838-BD55-664C8EC981E4}" destId="{CC66237C-480E-4201-80A3-5D94778E885A}" srcOrd="0" destOrd="0" presId="urn:microsoft.com/office/officeart/2005/8/layout/radial2"/>
    <dgm:cxn modelId="{A9A1341C-78BA-49E2-9910-EA204CB7E99E}" type="presParOf" srcId="{BF4EFC80-1B6C-4838-BD55-664C8EC981E4}" destId="{8F5F8D95-9397-4FA4-8AB5-AEC6A3A0BA5E}" srcOrd="1" destOrd="0" presId="urn:microsoft.com/office/officeart/2005/8/layout/radial2"/>
    <dgm:cxn modelId="{32AA8360-680D-49FA-BC76-EF721BC833B1}" type="presParOf" srcId="{7E3E09F0-7997-43B7-8590-E8ED793E2005}" destId="{3A1F7C66-8009-4595-83A6-92F966616758}" srcOrd="1" destOrd="0" presId="urn:microsoft.com/office/officeart/2005/8/layout/radial2"/>
    <dgm:cxn modelId="{E85795C3-5949-4CE0-B6F0-FAF21B30D6F3}" type="presParOf" srcId="{7E3E09F0-7997-43B7-8590-E8ED793E2005}" destId="{0C4A2917-3601-4D6B-9CBD-F45FFAF8E1ED}" srcOrd="2" destOrd="0" presId="urn:microsoft.com/office/officeart/2005/8/layout/radial2"/>
    <dgm:cxn modelId="{5E3B2DF5-40A1-4058-A695-2CEE8AC63B10}" type="presParOf" srcId="{0C4A2917-3601-4D6B-9CBD-F45FFAF8E1ED}" destId="{F53F4C91-3D99-4101-B4BB-8DF1246B8559}" srcOrd="0" destOrd="0" presId="urn:microsoft.com/office/officeart/2005/8/layout/radial2"/>
    <dgm:cxn modelId="{0543AB12-9405-4C4B-B300-1C663CB57A60}" type="presParOf" srcId="{0C4A2917-3601-4D6B-9CBD-F45FFAF8E1ED}" destId="{6217E95A-CE6E-4AE6-8E05-A66C30A21271}" srcOrd="1" destOrd="0" presId="urn:microsoft.com/office/officeart/2005/8/layout/radial2"/>
    <dgm:cxn modelId="{7FD83717-151E-42D3-AC98-F233A3B880F0}" type="presParOf" srcId="{7E3E09F0-7997-43B7-8590-E8ED793E2005}" destId="{02DF5D5D-B0F8-4DF8-BC97-AB9AFE1702EC}" srcOrd="3" destOrd="0" presId="urn:microsoft.com/office/officeart/2005/8/layout/radial2"/>
    <dgm:cxn modelId="{9D53B438-BCA4-447C-8829-F010419F4736}" type="presParOf" srcId="{7E3E09F0-7997-43B7-8590-E8ED793E2005}" destId="{91B8E73F-6A0D-427E-BBBF-4D8455164B33}" srcOrd="4" destOrd="0" presId="urn:microsoft.com/office/officeart/2005/8/layout/radial2"/>
    <dgm:cxn modelId="{3DC79DC9-C72B-4753-87A4-49DCF257A002}" type="presParOf" srcId="{91B8E73F-6A0D-427E-BBBF-4D8455164B33}" destId="{686B5026-A110-47EF-B2ED-2E84CBC4E5D2}" srcOrd="0" destOrd="0" presId="urn:microsoft.com/office/officeart/2005/8/layout/radial2"/>
    <dgm:cxn modelId="{AE04461A-6F77-4D92-83AC-8DFAC236A745}" type="presParOf" srcId="{91B8E73F-6A0D-427E-BBBF-4D8455164B33}" destId="{5977AFDA-2BE7-4AAC-9BEA-977CC9F9116C}" srcOrd="1" destOrd="0" presId="urn:microsoft.com/office/officeart/2005/8/layout/radial2"/>
    <dgm:cxn modelId="{BA6C2CF0-F851-4209-A4CA-181140B858BD}" type="presParOf" srcId="{7E3E09F0-7997-43B7-8590-E8ED793E2005}" destId="{67B3EEE0-AAE2-48B4-A5AC-03569144FEE9}" srcOrd="5" destOrd="0" presId="urn:microsoft.com/office/officeart/2005/8/layout/radial2"/>
    <dgm:cxn modelId="{A50D60F5-118E-40F1-B22D-6D7674745331}" type="presParOf" srcId="{7E3E09F0-7997-43B7-8590-E8ED793E2005}" destId="{793D4DBC-AEFD-4BBE-B5F1-36ACEE4FDE48}" srcOrd="6" destOrd="0" presId="urn:microsoft.com/office/officeart/2005/8/layout/radial2"/>
    <dgm:cxn modelId="{EC5DA532-0D9B-4F3A-AF0F-FEDE91BB00C8}" type="presParOf" srcId="{793D4DBC-AEFD-4BBE-B5F1-36ACEE4FDE48}" destId="{03664707-9E64-4E17-B903-08A7ABD0930A}" srcOrd="0" destOrd="0" presId="urn:microsoft.com/office/officeart/2005/8/layout/radial2"/>
    <dgm:cxn modelId="{8A533B27-C222-4092-9F2E-73FD4DCE374A}" type="presParOf" srcId="{793D4DBC-AEFD-4BBE-B5F1-36ACEE4FDE48}" destId="{E4CCCCCB-7222-4214-A273-BBD8EB7DD8F5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B3EEE0-AAE2-48B4-A5AC-03569144FEE9}">
      <dsp:nvSpPr>
        <dsp:cNvPr id="0" name=""/>
        <dsp:cNvSpPr/>
      </dsp:nvSpPr>
      <dsp:spPr>
        <a:xfrm rot="2563468">
          <a:off x="2048830" y="3054971"/>
          <a:ext cx="657417" cy="58183"/>
        </a:xfrm>
        <a:custGeom>
          <a:avLst/>
          <a:gdLst/>
          <a:ahLst/>
          <a:cxnLst/>
          <a:rect l="0" t="0" r="0" b="0"/>
          <a:pathLst>
            <a:path>
              <a:moveTo>
                <a:pt x="0" y="29091"/>
              </a:moveTo>
              <a:lnTo>
                <a:pt x="657417" y="2909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DF5D5D-B0F8-4DF8-BC97-AB9AFE1702EC}">
      <dsp:nvSpPr>
        <dsp:cNvPr id="0" name=""/>
        <dsp:cNvSpPr/>
      </dsp:nvSpPr>
      <dsp:spPr>
        <a:xfrm>
          <a:off x="2136061" y="2153389"/>
          <a:ext cx="731657" cy="58183"/>
        </a:xfrm>
        <a:custGeom>
          <a:avLst/>
          <a:gdLst/>
          <a:ahLst/>
          <a:cxnLst/>
          <a:rect l="0" t="0" r="0" b="0"/>
          <a:pathLst>
            <a:path>
              <a:moveTo>
                <a:pt x="0" y="29091"/>
              </a:moveTo>
              <a:lnTo>
                <a:pt x="731657" y="2909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1F7C66-8009-4595-83A6-92F966616758}">
      <dsp:nvSpPr>
        <dsp:cNvPr id="0" name=""/>
        <dsp:cNvSpPr/>
      </dsp:nvSpPr>
      <dsp:spPr>
        <a:xfrm rot="19036532">
          <a:off x="2048830" y="1251806"/>
          <a:ext cx="657417" cy="58183"/>
        </a:xfrm>
        <a:custGeom>
          <a:avLst/>
          <a:gdLst/>
          <a:ahLst/>
          <a:cxnLst/>
          <a:rect l="0" t="0" r="0" b="0"/>
          <a:pathLst>
            <a:path>
              <a:moveTo>
                <a:pt x="0" y="29091"/>
              </a:moveTo>
              <a:lnTo>
                <a:pt x="657417" y="2909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5F8D95-9397-4FA4-8AB5-AEC6A3A0BA5E}">
      <dsp:nvSpPr>
        <dsp:cNvPr id="0" name=""/>
        <dsp:cNvSpPr/>
      </dsp:nvSpPr>
      <dsp:spPr>
        <a:xfrm>
          <a:off x="351737" y="1132878"/>
          <a:ext cx="2099204" cy="209920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3F4C91-3D99-4101-B4BB-8DF1246B8559}">
      <dsp:nvSpPr>
        <dsp:cNvPr id="0" name=""/>
        <dsp:cNvSpPr/>
      </dsp:nvSpPr>
      <dsp:spPr>
        <a:xfrm>
          <a:off x="2451893" y="840"/>
          <a:ext cx="1259522" cy="125952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>
              <a:latin typeface="HY견고딕" panose="02030600000101010101" pitchFamily="18" charset="-127"/>
              <a:ea typeface="HY견고딕" panose="02030600000101010101" pitchFamily="18" charset="-127"/>
            </a:rPr>
            <a:t>매개 </a:t>
          </a:r>
          <a:r>
            <a:rPr lang="ko-KR" altLang="en-US" sz="2200" kern="1200" dirty="0" err="1">
              <a:latin typeface="HY견고딕" panose="02030600000101010101" pitchFamily="18" charset="-127"/>
              <a:ea typeface="HY견고딕" panose="02030600000101010101" pitchFamily="18" charset="-127"/>
            </a:rPr>
            <a:t>중심성</a:t>
          </a:r>
          <a:endParaRPr lang="ko-KR" altLang="en-US" sz="2200" kern="1200" dirty="0">
            <a:latin typeface="HY견고딕" panose="02030600000101010101" pitchFamily="18" charset="-127"/>
            <a:ea typeface="HY견고딕" panose="02030600000101010101" pitchFamily="18" charset="-127"/>
          </a:endParaRPr>
        </a:p>
      </dsp:txBody>
      <dsp:txXfrm>
        <a:off x="2636346" y="185293"/>
        <a:ext cx="890616" cy="890616"/>
      </dsp:txXfrm>
    </dsp:sp>
    <dsp:sp modelId="{6217E95A-CE6E-4AE6-8E05-A66C30A21271}">
      <dsp:nvSpPr>
        <dsp:cNvPr id="0" name=""/>
        <dsp:cNvSpPr/>
      </dsp:nvSpPr>
      <dsp:spPr>
        <a:xfrm>
          <a:off x="3837368" y="840"/>
          <a:ext cx="1889283" cy="1259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1112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2500" kern="1200" dirty="0">
            <a:latin typeface="HY중고딕" panose="02030600000101010101" pitchFamily="18" charset="-127"/>
            <a:ea typeface="HY중고딕" panose="02030600000101010101" pitchFamily="18" charset="-127"/>
          </a:endParaRPr>
        </a:p>
      </dsp:txBody>
      <dsp:txXfrm>
        <a:off x="3837368" y="840"/>
        <a:ext cx="1889283" cy="1259522"/>
      </dsp:txXfrm>
    </dsp:sp>
    <dsp:sp modelId="{686B5026-A110-47EF-B2ED-2E84CBC4E5D2}">
      <dsp:nvSpPr>
        <dsp:cNvPr id="0" name=""/>
        <dsp:cNvSpPr/>
      </dsp:nvSpPr>
      <dsp:spPr>
        <a:xfrm>
          <a:off x="2867718" y="1552719"/>
          <a:ext cx="1259522" cy="1259522"/>
        </a:xfrm>
        <a:prstGeom prst="ellipse">
          <a:avLst/>
        </a:prstGeom>
        <a:solidFill>
          <a:schemeClr val="accent4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>
              <a:latin typeface="HY견고딕" panose="02030600000101010101" pitchFamily="18" charset="-127"/>
              <a:ea typeface="HY견고딕" panose="02030600000101010101" pitchFamily="18" charset="-127"/>
            </a:rPr>
            <a:t>근접 </a:t>
          </a:r>
          <a:r>
            <a:rPr lang="ko-KR" altLang="en-US" sz="2200" kern="1200" dirty="0" err="1">
              <a:latin typeface="HY견고딕" panose="02030600000101010101" pitchFamily="18" charset="-127"/>
              <a:ea typeface="HY견고딕" panose="02030600000101010101" pitchFamily="18" charset="-127"/>
            </a:rPr>
            <a:t>중심성</a:t>
          </a:r>
          <a:endParaRPr lang="ko-KR" altLang="en-US" sz="2200" kern="1200" dirty="0">
            <a:latin typeface="HY견고딕" panose="02030600000101010101" pitchFamily="18" charset="-127"/>
            <a:ea typeface="HY견고딕" panose="02030600000101010101" pitchFamily="18" charset="-127"/>
          </a:endParaRPr>
        </a:p>
      </dsp:txBody>
      <dsp:txXfrm>
        <a:off x="3052171" y="1737172"/>
        <a:ext cx="890616" cy="890616"/>
      </dsp:txXfrm>
    </dsp:sp>
    <dsp:sp modelId="{5977AFDA-2BE7-4AAC-9BEA-977CC9F9116C}">
      <dsp:nvSpPr>
        <dsp:cNvPr id="0" name=""/>
        <dsp:cNvSpPr/>
      </dsp:nvSpPr>
      <dsp:spPr>
        <a:xfrm>
          <a:off x="4253193" y="1552719"/>
          <a:ext cx="1889283" cy="1259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1112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2500" kern="1200" dirty="0">
            <a:latin typeface="HY중고딕" panose="02030600000101010101" pitchFamily="18" charset="-127"/>
            <a:ea typeface="HY중고딕" panose="02030600000101010101" pitchFamily="18" charset="-127"/>
          </a:endParaRPr>
        </a:p>
      </dsp:txBody>
      <dsp:txXfrm>
        <a:off x="4253193" y="1552719"/>
        <a:ext cx="1889283" cy="1259522"/>
      </dsp:txXfrm>
    </dsp:sp>
    <dsp:sp modelId="{03664707-9E64-4E17-B903-08A7ABD0930A}">
      <dsp:nvSpPr>
        <dsp:cNvPr id="0" name=""/>
        <dsp:cNvSpPr/>
      </dsp:nvSpPr>
      <dsp:spPr>
        <a:xfrm>
          <a:off x="2451893" y="3104598"/>
          <a:ext cx="1259522" cy="125952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>
              <a:latin typeface="HY견고딕" panose="02030600000101010101" pitchFamily="18" charset="-127"/>
              <a:ea typeface="HY견고딕" panose="02030600000101010101" pitchFamily="18" charset="-127"/>
            </a:rPr>
            <a:t>연결 </a:t>
          </a:r>
          <a:r>
            <a:rPr lang="ko-KR" altLang="en-US" sz="2200" kern="1200" dirty="0" err="1">
              <a:latin typeface="HY견고딕" panose="02030600000101010101" pitchFamily="18" charset="-127"/>
              <a:ea typeface="HY견고딕" panose="02030600000101010101" pitchFamily="18" charset="-127"/>
            </a:rPr>
            <a:t>중심성</a:t>
          </a:r>
          <a:endParaRPr lang="ko-KR" altLang="en-US" sz="2200" kern="1200" dirty="0">
            <a:latin typeface="HY견고딕" panose="02030600000101010101" pitchFamily="18" charset="-127"/>
            <a:ea typeface="HY견고딕" panose="02030600000101010101" pitchFamily="18" charset="-127"/>
          </a:endParaRPr>
        </a:p>
      </dsp:txBody>
      <dsp:txXfrm>
        <a:off x="2636346" y="3289051"/>
        <a:ext cx="890616" cy="890616"/>
      </dsp:txXfrm>
    </dsp:sp>
    <dsp:sp modelId="{E4CCCCCB-7222-4214-A273-BBD8EB7DD8F5}">
      <dsp:nvSpPr>
        <dsp:cNvPr id="0" name=""/>
        <dsp:cNvSpPr/>
      </dsp:nvSpPr>
      <dsp:spPr>
        <a:xfrm>
          <a:off x="3837368" y="3104598"/>
          <a:ext cx="1889283" cy="1259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1112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2500" kern="1200" dirty="0">
            <a:latin typeface="HY중고딕" panose="02030600000101010101" pitchFamily="18" charset="-127"/>
            <a:ea typeface="HY중고딕" panose="02030600000101010101" pitchFamily="18" charset="-127"/>
          </a:endParaRPr>
        </a:p>
      </dsp:txBody>
      <dsp:txXfrm>
        <a:off x="3837368" y="3104598"/>
        <a:ext cx="1889283" cy="12595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5F4D8-2F06-4D9E-8C6D-17DCB596A867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F2656F-46D9-4CA1-9FFA-91BA24889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17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이번 최종 발표를 맡게 된 김건희입니다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2656F-46D9-4CA1-9FFA-91BA2488980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583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연구 목적 및 연구 방법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2656F-46D9-4CA1-9FFA-91BA2488980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393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일반적으로 사람들은 아티스트가 음원 성적에 영향을 끼친다고 생각합니다</a:t>
            </a:r>
            <a:r>
              <a:rPr lang="en-US" altLang="ko-KR" dirty="0"/>
              <a:t>. </a:t>
            </a:r>
            <a:r>
              <a:rPr lang="ko-KR" altLang="en-US" dirty="0"/>
              <a:t>그러나 프로듀서도 이에 못지 않게 음원 성적에 영향을 끼치며 아티스트와 프로듀서 모두를 중점으로 두었던 연구는 이전에 없었습니다</a:t>
            </a:r>
            <a:r>
              <a:rPr lang="en-US" altLang="ko-KR" dirty="0"/>
              <a:t>. </a:t>
            </a:r>
            <a:r>
              <a:rPr lang="ko-KR" altLang="en-US" dirty="0"/>
              <a:t>이번 연구를 통해서 음원 순위를 예측할 수 있고</a:t>
            </a:r>
            <a:r>
              <a:rPr lang="en-US" altLang="ko-KR" dirty="0"/>
              <a:t>, </a:t>
            </a:r>
            <a:r>
              <a:rPr lang="ko-KR" altLang="en-US" dirty="0"/>
              <a:t>음원 성공을 위한 전략도 제공할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2656F-46D9-4CA1-9FFA-91BA2488980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607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연구 목적으로는 먼저 </a:t>
            </a:r>
            <a:r>
              <a:rPr lang="en-US" altLang="ko-KR" dirty="0"/>
              <a:t>Graph Centrality</a:t>
            </a:r>
            <a:r>
              <a:rPr lang="ko-KR" altLang="en-US" dirty="0"/>
              <a:t>를 이용하여 여러 장르에서 프로듀서와 아티스트의 영향력과 관계를 파악하는 것</a:t>
            </a:r>
            <a:r>
              <a:rPr lang="en-US" altLang="ko-KR" dirty="0"/>
              <a:t>, </a:t>
            </a:r>
            <a:r>
              <a:rPr lang="ko-KR" altLang="en-US" dirty="0"/>
              <a:t>그리고 그렇게 파악한 영향력을 바탕으로 아티스트나 프로듀서에게는 음원 성공을 위한 전략을 제공하고 소비자들에게는 신곡 중 높은 순위를 </a:t>
            </a:r>
            <a:r>
              <a:rPr lang="ko-KR" altLang="en-US" dirty="0" err="1"/>
              <a:t>차지할만한</a:t>
            </a:r>
            <a:r>
              <a:rPr lang="ko-KR" altLang="en-US" dirty="0"/>
              <a:t> 곡들을 추천해주는 것을 목표로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2656F-46D9-4CA1-9FFA-91BA2488980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8025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데이터 추출 및 정제 과정입니다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멜론에서 곡의 년도</a:t>
            </a:r>
            <a:r>
              <a:rPr lang="en-US" altLang="ko-KR" dirty="0"/>
              <a:t>, 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순위</a:t>
            </a:r>
            <a:r>
              <a:rPr lang="en-US" altLang="ko-KR" dirty="0"/>
              <a:t>, </a:t>
            </a:r>
            <a:r>
              <a:rPr lang="ko-KR" altLang="en-US" dirty="0"/>
              <a:t>타이틀</a:t>
            </a:r>
            <a:r>
              <a:rPr lang="en-US" altLang="ko-KR" dirty="0"/>
              <a:t>, </a:t>
            </a:r>
            <a:r>
              <a:rPr lang="ko-KR" altLang="en-US" dirty="0"/>
              <a:t>아티스트 정보를 추출하였으며 프로듀서 정보는 저작권협회에서 추출하였습니다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댄스</a:t>
            </a:r>
            <a:r>
              <a:rPr lang="en-US" altLang="ko-KR" dirty="0"/>
              <a:t>, </a:t>
            </a:r>
            <a:r>
              <a:rPr lang="ko-KR" altLang="en-US" dirty="0"/>
              <a:t>힙합</a:t>
            </a:r>
            <a:r>
              <a:rPr lang="en-US" altLang="ko-KR" dirty="0"/>
              <a:t>, </a:t>
            </a:r>
            <a:r>
              <a:rPr lang="ko-KR" altLang="en-US" dirty="0" err="1"/>
              <a:t>인디</a:t>
            </a:r>
            <a:r>
              <a:rPr lang="ko-KR" altLang="en-US" dirty="0"/>
              <a:t> 총 </a:t>
            </a:r>
            <a:r>
              <a:rPr lang="en-US" altLang="ko-KR" dirty="0"/>
              <a:t>3</a:t>
            </a:r>
            <a:r>
              <a:rPr lang="ko-KR" altLang="en-US" dirty="0"/>
              <a:t>가지의 분야에 대해서 데이터 수집을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2656F-46D9-4CA1-9FFA-91BA2488980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477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그래프 생성 과정입니다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아티스트와 프로듀서를 노드로 설정하였고 곡 작업을 함께 했을 시 </a:t>
            </a:r>
            <a:r>
              <a:rPr lang="ko-KR" altLang="en-US" dirty="0" err="1"/>
              <a:t>엣지로</a:t>
            </a:r>
            <a:r>
              <a:rPr lang="ko-KR" altLang="en-US" dirty="0"/>
              <a:t> 연결하였습니다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엣지에는</a:t>
            </a:r>
            <a:r>
              <a:rPr lang="ko-KR" altLang="en-US" dirty="0"/>
              <a:t> 음원차트를 기반으로 가중치를 부여하였습니다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가중치는 오른쪽과 같이 설정하였는데 먼저 가중치</a:t>
            </a:r>
            <a:r>
              <a:rPr lang="en-US" altLang="ko-KR" dirty="0"/>
              <a:t>1</a:t>
            </a:r>
            <a:r>
              <a:rPr lang="ko-KR" altLang="en-US" dirty="0"/>
              <a:t>을 다음과 같이 이차원 식을 사용하였습니다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 이유는 일차원 식을 사용한다면 </a:t>
            </a:r>
            <a:r>
              <a:rPr lang="en-US" altLang="ko-KR" dirty="0"/>
              <a:t>1</a:t>
            </a:r>
            <a:r>
              <a:rPr lang="ko-KR" altLang="en-US" dirty="0"/>
              <a:t>등을 한 경우와 </a:t>
            </a:r>
            <a:r>
              <a:rPr lang="en-US" altLang="ko-KR" dirty="0"/>
              <a:t>51</a:t>
            </a:r>
            <a:r>
              <a:rPr lang="ko-KR" altLang="en-US" dirty="0"/>
              <a:t>등을 </a:t>
            </a:r>
            <a:r>
              <a:rPr lang="en-US" altLang="ko-KR" dirty="0"/>
              <a:t>2</a:t>
            </a:r>
            <a:r>
              <a:rPr lang="ko-KR" altLang="en-US" dirty="0"/>
              <a:t>번 한 경우가 차이가 없기 때문입니다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계산된 가중치 </a:t>
            </a:r>
            <a:r>
              <a:rPr lang="en-US" altLang="ko-KR" dirty="0"/>
              <a:t>1</a:t>
            </a:r>
            <a:r>
              <a:rPr lang="ko-KR" altLang="en-US" dirty="0"/>
              <a:t>에서 전체 가중치의 최소값 최대값을 구합니다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그다음</a:t>
            </a:r>
            <a:r>
              <a:rPr lang="ko-KR" altLang="en-US" dirty="0"/>
              <a:t> 가중치</a:t>
            </a:r>
            <a:r>
              <a:rPr lang="en-US" altLang="ko-KR" dirty="0"/>
              <a:t>2</a:t>
            </a:r>
            <a:r>
              <a:rPr lang="ko-KR" altLang="en-US" dirty="0"/>
              <a:t>를 다음과 같은 식으로 계산하게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노드와 노드 사이의 가중치</a:t>
            </a:r>
            <a:r>
              <a:rPr lang="en-US" altLang="ko-KR" dirty="0"/>
              <a:t>2</a:t>
            </a:r>
            <a:r>
              <a:rPr lang="ko-KR" altLang="en-US" dirty="0"/>
              <a:t>를 총합하여 </a:t>
            </a:r>
            <a:r>
              <a:rPr lang="ko-KR" altLang="en-US" dirty="0" err="1"/>
              <a:t>엣지의</a:t>
            </a:r>
            <a:r>
              <a:rPr lang="ko-KR" altLang="en-US" dirty="0"/>
              <a:t> 최종 가중치를 구해줍니다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2656F-46D9-4CA1-9FFA-91BA2488980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8285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</a:t>
            </a:r>
            <a:r>
              <a:rPr lang="ko-KR" altLang="en-US" dirty="0" err="1"/>
              <a:t>중심성</a:t>
            </a:r>
            <a:r>
              <a:rPr lang="ko-KR" altLang="en-US" dirty="0"/>
              <a:t> 선정입니다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분야에서 화면에 보이는 시상식과 해당 부문의 </a:t>
            </a:r>
            <a:r>
              <a:rPr lang="ko-KR" altLang="en-US" dirty="0" err="1"/>
              <a:t>중심성</a:t>
            </a:r>
            <a:r>
              <a:rPr lang="ko-KR" altLang="en-US" dirty="0"/>
              <a:t> 순위 평균을 계산하였고 힙합 프로듀서는 매개 중심성이 약간 더 적합하게 나왔고 일반적으로는 가중연결 중심성이 적합하였습니다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2656F-46D9-4CA1-9FFA-91BA2488980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3264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</a:t>
            </a:r>
            <a:r>
              <a:rPr lang="ko-KR" altLang="en-US" dirty="0" err="1"/>
              <a:t>중심성</a:t>
            </a:r>
            <a:r>
              <a:rPr lang="ko-KR" altLang="en-US" dirty="0"/>
              <a:t> 분석입니다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댄스 분야에서는 </a:t>
            </a:r>
            <a:r>
              <a:rPr lang="ko-KR" altLang="en-US" dirty="0" err="1"/>
              <a:t>중심성</a:t>
            </a:r>
            <a:r>
              <a:rPr lang="ko-KR" altLang="en-US" dirty="0"/>
              <a:t> 상위권의 아티스트와 프로듀서 모두 함께 작업을 하는 특정 프로듀서나 아티스트가 존재하였습니다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2656F-46D9-4CA1-9FFA-91BA2488980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4899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힙합 분야에서는 </a:t>
            </a:r>
            <a:r>
              <a:rPr lang="en-US" altLang="ko-KR" dirty="0"/>
              <a:t>~.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2656F-46D9-4CA1-9FFA-91BA2488980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1209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인디</a:t>
            </a:r>
            <a:r>
              <a:rPr lang="ko-KR" altLang="en-US" dirty="0"/>
              <a:t> 분야에서는 </a:t>
            </a:r>
            <a:r>
              <a:rPr lang="en-US" altLang="ko-KR" dirty="0"/>
              <a:t>~.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2656F-46D9-4CA1-9FFA-91BA2488980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0055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신곡 추천 방식으로는 연도가 가까울 수록 영향력이 높다고 생각하였기 때문에 </a:t>
            </a:r>
            <a:r>
              <a:rPr lang="en-US" altLang="ko-KR" dirty="0"/>
              <a:t>19</a:t>
            </a:r>
            <a:r>
              <a:rPr lang="ko-KR" altLang="en-US" dirty="0"/>
              <a:t>년의 중심성에는 </a:t>
            </a:r>
            <a:r>
              <a:rPr lang="en-US" altLang="ko-KR" dirty="0"/>
              <a:t>0.2, 20</a:t>
            </a:r>
            <a:r>
              <a:rPr lang="ko-KR" altLang="en-US" dirty="0"/>
              <a:t>년의 중심성에는 </a:t>
            </a:r>
            <a:r>
              <a:rPr lang="en-US" altLang="ko-KR" dirty="0"/>
              <a:t>0.3, 21</a:t>
            </a:r>
            <a:r>
              <a:rPr lang="ko-KR" altLang="en-US" dirty="0"/>
              <a:t>년의 중심성에는 </a:t>
            </a:r>
            <a:r>
              <a:rPr lang="en-US" altLang="ko-KR" dirty="0"/>
              <a:t>0.5</a:t>
            </a:r>
            <a:r>
              <a:rPr lang="ko-KR" altLang="en-US" dirty="0"/>
              <a:t>를 곱하고 이를 합산하여 최종 영향력을 계산하였다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최종 영향력과 주간 차트를 이용하여 검증을 진행하였다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2656F-46D9-4CA1-9FFA-91BA2488980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421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다음과 같이 구성되어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2656F-46D9-4CA1-9FFA-91BA2488980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2240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2656F-46D9-4CA1-9FFA-91BA2488980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2255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댄스 </a:t>
            </a:r>
            <a:r>
              <a:rPr lang="en-US" altLang="ko-KR" dirty="0"/>
              <a:t>~</a:t>
            </a:r>
            <a:r>
              <a:rPr lang="ko-KR" altLang="en-US" dirty="0"/>
              <a:t>한 이유들로 지난 </a:t>
            </a:r>
            <a:r>
              <a:rPr lang="en-US" altLang="ko-KR" dirty="0"/>
              <a:t>3</a:t>
            </a:r>
            <a:r>
              <a:rPr lang="ko-KR" altLang="en-US" dirty="0"/>
              <a:t>년간의 데이터에 잡히지 않는 경우가 많다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인디</a:t>
            </a:r>
            <a:r>
              <a:rPr lang="ko-KR" altLang="en-US" dirty="0"/>
              <a:t> </a:t>
            </a:r>
            <a:r>
              <a:rPr lang="en-US" altLang="ko-KR" dirty="0"/>
              <a:t>~</a:t>
            </a:r>
            <a:r>
              <a:rPr lang="ko-KR" altLang="en-US" dirty="0"/>
              <a:t>한 이유로 연결되는 </a:t>
            </a:r>
            <a:r>
              <a:rPr lang="ko-KR" altLang="en-US" dirty="0" err="1"/>
              <a:t>엣지가</a:t>
            </a:r>
            <a:r>
              <a:rPr lang="ko-KR" altLang="en-US" dirty="0"/>
              <a:t> 적기 때문에 가중연결 중심성에서는 잡히기 어렵다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2656F-46D9-4CA1-9FFA-91BA2488980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6629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프로젝트의 주제는 </a:t>
            </a:r>
            <a:r>
              <a:rPr lang="en-US" altLang="ko-KR" dirty="0"/>
              <a:t>Graph Centrality</a:t>
            </a:r>
            <a:r>
              <a:rPr lang="ko-KR" altLang="en-US" dirty="0"/>
              <a:t>를 이용한 음원차트에 따른 프로듀서와 아티스트의 영향력 분석 및 신곡 추천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2656F-46D9-4CA1-9FFA-91BA2488980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6666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2656F-46D9-4CA1-9FFA-91BA2488980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6146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2656F-46D9-4CA1-9FFA-91BA2488980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8307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2656F-46D9-4CA1-9FFA-91BA2488980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725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프로젝트의 주제는 </a:t>
            </a:r>
            <a:r>
              <a:rPr lang="en-US" altLang="ko-KR" dirty="0"/>
              <a:t>Graph Centrality</a:t>
            </a:r>
            <a:r>
              <a:rPr lang="ko-KR" altLang="en-US" dirty="0"/>
              <a:t>를 이용한 음원차트에 따른 프로듀서와 아티스트의 영향력 분석 및 신곡 추천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2656F-46D9-4CA1-9FFA-91BA2488980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852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서론입니다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2656F-46D9-4CA1-9FFA-91BA2488980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612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사람들에게 </a:t>
            </a:r>
            <a:r>
              <a:rPr lang="ko-KR" altLang="en-US" dirty="0" err="1"/>
              <a:t>트와이스는</a:t>
            </a:r>
            <a:r>
              <a:rPr lang="ko-KR" altLang="en-US" dirty="0"/>
              <a:t> 상대적으로 인지도가 높고 김승민은 인지도가 낮습니다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2656F-46D9-4CA1-9FFA-91BA2488980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084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그러나 </a:t>
            </a:r>
            <a:r>
              <a:rPr lang="en-US" altLang="ko-KR" dirty="0"/>
              <a:t>9</a:t>
            </a:r>
            <a:r>
              <a:rPr lang="ko-KR" altLang="en-US" dirty="0"/>
              <a:t>월 </a:t>
            </a:r>
            <a:r>
              <a:rPr lang="en-US" altLang="ko-KR" dirty="0"/>
              <a:t>20</a:t>
            </a:r>
            <a:r>
              <a:rPr lang="ko-KR" altLang="en-US" dirty="0"/>
              <a:t>일을 기준으로 </a:t>
            </a:r>
            <a:r>
              <a:rPr lang="ko-KR" altLang="en-US" dirty="0" err="1"/>
              <a:t>트와이스의</a:t>
            </a:r>
            <a:r>
              <a:rPr lang="ko-KR" altLang="en-US" dirty="0"/>
              <a:t> </a:t>
            </a:r>
            <a:r>
              <a:rPr lang="en-US" altLang="ko-KR" dirty="0"/>
              <a:t>Talk and Talk</a:t>
            </a:r>
            <a:r>
              <a:rPr lang="ko-KR" altLang="en-US" dirty="0"/>
              <a:t>은 발매 한 달 후 음원 차트에서 </a:t>
            </a:r>
            <a:r>
              <a:rPr lang="en-US" altLang="ko-KR" dirty="0"/>
              <a:t>32</a:t>
            </a:r>
            <a:r>
              <a:rPr lang="ko-KR" altLang="en-US" dirty="0"/>
              <a:t>위에 위치해 있습니다</a:t>
            </a:r>
            <a:r>
              <a:rPr lang="en-US" altLang="ko-KR" dirty="0"/>
              <a:t>. </a:t>
            </a:r>
            <a:r>
              <a:rPr lang="ko-KR" altLang="en-US" dirty="0"/>
              <a:t>반면 김승민의 내 기쁨은 너가 </a:t>
            </a:r>
            <a:r>
              <a:rPr lang="ko-KR" altLang="en-US" dirty="0" err="1"/>
              <a:t>벤틀리를</a:t>
            </a:r>
            <a:r>
              <a:rPr lang="ko-KR" altLang="en-US" dirty="0"/>
              <a:t> 끄는 </a:t>
            </a:r>
            <a:r>
              <a:rPr lang="ko-KR" altLang="en-US" dirty="0" err="1"/>
              <a:t>거야는</a:t>
            </a:r>
            <a:r>
              <a:rPr lang="ko-KR" altLang="en-US" dirty="0"/>
              <a:t> </a:t>
            </a:r>
            <a:r>
              <a:rPr lang="ko-KR" altLang="en-US" dirty="0" err="1"/>
              <a:t>발매된지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년이 지났으나 </a:t>
            </a:r>
            <a:r>
              <a:rPr lang="en-US" altLang="ko-KR" dirty="0"/>
              <a:t>27</a:t>
            </a:r>
            <a:r>
              <a:rPr lang="ko-KR" altLang="en-US" dirty="0"/>
              <a:t>위에 위치해 있습니다</a:t>
            </a:r>
            <a:r>
              <a:rPr lang="en-US" altLang="ko-KR" dirty="0"/>
              <a:t>. </a:t>
            </a:r>
            <a:r>
              <a:rPr lang="ko-KR" altLang="en-US" dirty="0"/>
              <a:t>이 밖에도 발매 시기와 상관없이 상대적으로 유명세가 덜한 아티스트의 노래들을 음원차트에서 쉽게 찾아볼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2656F-46D9-4CA1-9FFA-91BA2488980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016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관련 연구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2656F-46D9-4CA1-9FFA-91BA2488980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790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그래프 </a:t>
            </a:r>
            <a:r>
              <a:rPr lang="ko-KR" altLang="en-US" dirty="0" err="1"/>
              <a:t>중심성이란</a:t>
            </a:r>
            <a:r>
              <a:rPr lang="ko-KR" altLang="en-US" dirty="0"/>
              <a:t> 그래프에서 노드의 상대적 중요성을 나타내는 척도입니다</a:t>
            </a:r>
            <a:r>
              <a:rPr lang="en-US" altLang="ko-KR" dirty="0"/>
              <a:t>. </a:t>
            </a:r>
            <a:r>
              <a:rPr lang="ko-KR" altLang="en-US" dirty="0"/>
              <a:t>이 중심성은 지수로 계산되는데 </a:t>
            </a:r>
            <a:r>
              <a:rPr lang="en-US" altLang="ko-KR" dirty="0"/>
              <a:t>ppt </a:t>
            </a:r>
            <a:r>
              <a:rPr lang="ko-KR" altLang="en-US" dirty="0"/>
              <a:t>내용과 같이 중점으로 두는 기준에 따라 출력되는 </a:t>
            </a:r>
            <a:r>
              <a:rPr lang="ko-KR" altLang="en-US" dirty="0" err="1"/>
              <a:t>결괏값이</a:t>
            </a:r>
            <a:r>
              <a:rPr lang="ko-KR" altLang="en-US" dirty="0"/>
              <a:t> 다릅니다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2656F-46D9-4CA1-9FFA-91BA2488980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676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 학기 </a:t>
            </a:r>
            <a:r>
              <a:rPr lang="ko-KR" altLang="en-US" dirty="0" err="1"/>
              <a:t>캡스톤디자인</a:t>
            </a:r>
            <a:r>
              <a:rPr lang="en-US" altLang="ko-KR" dirty="0"/>
              <a:t>1</a:t>
            </a:r>
            <a:r>
              <a:rPr lang="ko-KR" altLang="en-US" dirty="0"/>
              <a:t>을 진행하면서 다음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연구를 진행하였습니다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음원 차트를 기반으로 가중연결 중심성을 이용하여 힙합 장르에서 아티스트와 프로듀서의 영향력을 파악하였습니다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아티스트는 셀프 </a:t>
            </a:r>
            <a:r>
              <a:rPr lang="ko-KR" altLang="en-US" sz="12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프로듀싱을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하는 경우가 높은 영향력을 보였고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프로듀서는 같은 회사 소속의 아티스트와 작업하는 것이 높은 영향력을 보였습니다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200" spc="-3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2656F-46D9-4CA1-9FFA-91BA2488980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334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E5D2B-7D21-4341-9FC4-951DD9D18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D08BCCB-D316-4A3A-BE5C-9E7C1B88D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296D9D-8ABC-4308-9EDF-7296B8F02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5D1D8-C5FF-451C-A66E-B985779A3B84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8289C7-8D50-4DBE-A964-6EA415DCA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B9B13B-2B65-4156-9889-04B9BB0AC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FD53-E3CF-41D1-AD42-AF5E80B4E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955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8EB755-D1CA-49FF-ABF7-9CD5A20A7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35EE8D3-7823-4647-B5D8-46337F18F8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B13407-1048-469D-9B49-C88566D457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4A4E78-3AFC-4295-AD5E-099D40402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5D1D8-C5FF-451C-A66E-B985779A3B84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17FAC5-9E9D-441B-B658-5117A0B92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65DDA5-55E0-4E40-BDB3-3BE28EB44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FD53-E3CF-41D1-AD42-AF5E80B4E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250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F624E4-FBE9-4BC5-AA6F-53200615A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51ECDF-7115-4EF9-B709-C9B0031A2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73A6E1-530F-4545-BADF-78F131D96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5D1D8-C5FF-451C-A66E-B985779A3B84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B1F502-DE1A-4962-9DFA-477CFDCC4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C639C7-4A95-4C3D-AB31-741368591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FD53-E3CF-41D1-AD42-AF5E80B4E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7345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CA40DF9-A1D7-4390-937E-A6904538E4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16E754-05BF-424F-AF17-B5051B986A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060609-F813-47D9-92E5-792F8BB1F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5D1D8-C5FF-451C-A66E-B985779A3B84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226DEE-D461-409B-85E0-94D639965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56A1F2-2E8F-4C26-BD94-A44D657B2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FD53-E3CF-41D1-AD42-AF5E80B4E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160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164D7E-6312-4DEB-B629-5B31667E5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1706B9-E9F6-403B-AC01-F8D67B72D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2C8FE6-CAE6-4B7A-9575-F5F368E1F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5D1D8-C5FF-451C-A66E-B985779A3B84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B32BB5-0171-4F9D-90B7-C79EC1972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9503F8-9D2C-41A7-B1AB-A64CFAB72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FD53-E3CF-41D1-AD42-AF5E80B4E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089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EF3268-AFF5-45EC-BE90-6AC35F107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750AC5-01B9-4B84-AF1E-12A51B040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105E9C-9D1D-42BF-8770-35A7FF55B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5D1D8-C5FF-451C-A66E-B985779A3B84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7EA8FF-6C79-4B5B-9A1E-FA92816A3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D9A43-3438-4B27-BBE1-EE8B37392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FD53-E3CF-41D1-AD42-AF5E80B4E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708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D1A528-6AC9-414D-A535-AFCAE15E5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DBC1F1-7A31-4340-85EF-A245F38357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8EC1B5-A969-497A-9AF4-9CC815B256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0D3DB4-F48D-455A-BE41-9F3D01741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5D1D8-C5FF-451C-A66E-B985779A3B84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C92649-BF47-4A5E-B80E-67776DA80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8A2F3B-0067-48F8-8E42-675E13545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FD53-E3CF-41D1-AD42-AF5E80B4E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608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1663AC-E81F-437B-8BCD-D204CEB8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8C7F3B-E399-43D6-A152-DA6E37EE6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CBB177-1596-4D19-8A4D-E758B1AE6B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D0089D-915D-4CB7-80B1-A629F9598F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62E9DE-1C0A-4536-87ED-543E62156B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0517F65-385E-42C5-B2A6-2A9A7DFB4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5D1D8-C5FF-451C-A66E-B985779A3B84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FDD7BED-15F8-4176-84B2-E02F9B6B3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A8F1C85-2747-4099-B8D3-E32B21A3F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FD53-E3CF-41D1-AD42-AF5E80B4E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341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27E332-89DF-40C2-B338-9BE5F3C2F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4BF2946-5445-48B3-8ADB-99876AB07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5D1D8-C5FF-451C-A66E-B985779A3B84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8E97AA8-301D-4F03-B8CD-F0D0D82D4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422129-1850-49FC-AEC7-32E6D82D8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FD53-E3CF-41D1-AD42-AF5E80B4E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100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B648AA2-060B-45D5-9D4C-225821B97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5D1D8-C5FF-451C-A66E-B985779A3B84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A539C56-5740-489B-94A9-7B847B30F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B460B1-543C-4FCC-AF11-0A96D36EB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FD53-E3CF-41D1-AD42-AF5E80B4EE8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4275E1-5EB6-46BF-A98A-220E63F1B570}"/>
              </a:ext>
            </a:extLst>
          </p:cNvPr>
          <p:cNvSpPr txBox="1"/>
          <p:nvPr userDrawn="1"/>
        </p:nvSpPr>
        <p:spPr>
          <a:xfrm>
            <a:off x="9982200" y="660605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408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B648AA2-060B-45D5-9D4C-225821B97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5D1D8-C5FF-451C-A66E-B985779A3B84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A539C56-5740-489B-94A9-7B847B30F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B460B1-543C-4FCC-AF11-0A96D36EB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FD53-E3CF-41D1-AD42-AF5E80B4EE8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4275E1-5EB6-46BF-A98A-220E63F1B570}"/>
              </a:ext>
            </a:extLst>
          </p:cNvPr>
          <p:cNvSpPr txBox="1"/>
          <p:nvPr userDrawn="1"/>
        </p:nvSpPr>
        <p:spPr>
          <a:xfrm>
            <a:off x="9982200" y="660605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383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5D1325-D363-4C81-BEE7-5A35D71F4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DBF29F-59D4-43E9-9446-3DDE50A8E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114E88-780C-470B-AED4-FDE865324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5DD125-D10E-4C59-AAFA-27F6FE26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5D1D8-C5FF-451C-A66E-B985779A3B84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2FCF39-458D-4B14-9BA6-7754C82C4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AAF860-3A14-4F98-A647-EA25872A2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FD53-E3CF-41D1-AD42-AF5E80B4E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984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C493BC6-E1FE-494E-AA87-47AAAB797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CF8D23-6ECB-47D2-9C4E-7B42EED8A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913B6E-0AF9-4E53-8F7C-BC85D04A76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55D1D8-C5FF-451C-A66E-B985779A3B84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B0FD88-BB90-4B47-A3CB-F44BC34C2C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6CDF46-53C4-4100-8F04-44A225A143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FFD53-E3CF-41D1-AD42-AF5E80B4E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921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3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오렌지이(가) 표시된 사진&#10;&#10;자동 생성된 설명">
            <a:extLst>
              <a:ext uri="{FF2B5EF4-FFF2-40B4-BE49-F238E27FC236}">
                <a16:creationId xmlns:a16="http://schemas.microsoft.com/office/drawing/2014/main" id="{4B0F9EF2-9AAC-2F70-87D7-2287F016B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86509"/>
            <a:ext cx="12192002" cy="8031018"/>
          </a:xfrm>
          <a:prstGeom prst="rect">
            <a:avLst/>
          </a:prstGeom>
          <a:solidFill>
            <a:srgbClr val="FD7A2C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798901-C1E7-4CC1-8B1A-E0C53635F0B3}"/>
              </a:ext>
            </a:extLst>
          </p:cNvPr>
          <p:cNvSpPr txBox="1"/>
          <p:nvPr/>
        </p:nvSpPr>
        <p:spPr>
          <a:xfrm>
            <a:off x="3917358" y="1941705"/>
            <a:ext cx="435728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캡스톤디자인</a:t>
            </a:r>
            <a:r>
              <a:rPr lang="en-US" altLang="ko-KR" sz="5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sz="5000" b="1" dirty="0"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24275E1-5EB6-46BF-A98A-220E63F1B570}"/>
              </a:ext>
            </a:extLst>
          </p:cNvPr>
          <p:cNvSpPr txBox="1"/>
          <p:nvPr/>
        </p:nvSpPr>
        <p:spPr>
          <a:xfrm>
            <a:off x="9997167" y="6627168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BD53CD-72AF-4B31-ADDB-BD553AA81913}"/>
              </a:ext>
            </a:extLst>
          </p:cNvPr>
          <p:cNvSpPr txBox="1"/>
          <p:nvPr/>
        </p:nvSpPr>
        <p:spPr>
          <a:xfrm>
            <a:off x="3772853" y="3890906"/>
            <a:ext cx="45017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300" dirty="0">
                <a:latin typeface="HY견고딕" panose="02030600000101010101" pitchFamily="18" charset="-127"/>
                <a:ea typeface="HY견고딕" panose="02030600000101010101" pitchFamily="18" charset="-127"/>
              </a:rPr>
              <a:t>2017103958 </a:t>
            </a:r>
            <a:r>
              <a:rPr lang="ko-KR" altLang="en-US" sz="3000" spc="300" dirty="0">
                <a:latin typeface="HY견고딕" panose="02030600000101010101" pitchFamily="18" charset="-127"/>
                <a:ea typeface="HY견고딕" panose="02030600000101010101" pitchFamily="18" charset="-127"/>
              </a:rPr>
              <a:t>김건희</a:t>
            </a:r>
          </a:p>
        </p:txBody>
      </p:sp>
    </p:spTree>
    <p:extLst>
      <p:ext uri="{BB962C8B-B14F-4D97-AF65-F5344CB8AC3E}">
        <p14:creationId xmlns:p14="http://schemas.microsoft.com/office/powerpoint/2010/main" val="260447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E584510-85A1-6ED4-2E4B-125287689274}"/>
              </a:ext>
            </a:extLst>
          </p:cNvPr>
          <p:cNvSpPr/>
          <p:nvPr/>
        </p:nvSpPr>
        <p:spPr>
          <a:xfrm>
            <a:off x="-155991" y="-72737"/>
            <a:ext cx="12477300" cy="7018481"/>
          </a:xfrm>
          <a:prstGeom prst="rect">
            <a:avLst/>
          </a:prstGeom>
          <a:solidFill>
            <a:srgbClr val="FD7A2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59FB96C-3E13-4DE9-9FD8-9D16E3D853F6}"/>
              </a:ext>
            </a:extLst>
          </p:cNvPr>
          <p:cNvSpPr txBox="1"/>
          <p:nvPr/>
        </p:nvSpPr>
        <p:spPr>
          <a:xfrm>
            <a:off x="9997167" y="6627168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484D0E-DA2D-4511-A154-7FDEA8A783FF}"/>
              </a:ext>
            </a:extLst>
          </p:cNvPr>
          <p:cNvSpPr txBox="1"/>
          <p:nvPr/>
        </p:nvSpPr>
        <p:spPr>
          <a:xfrm>
            <a:off x="983974" y="2435954"/>
            <a:ext cx="28648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Part 4</a:t>
            </a:r>
            <a:endParaRPr lang="ko-KR" altLang="en-US" sz="6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76304A-6F58-432F-BB9C-7F71CE8FF0B9}"/>
              </a:ext>
            </a:extLst>
          </p:cNvPr>
          <p:cNvSpPr txBox="1"/>
          <p:nvPr/>
        </p:nvSpPr>
        <p:spPr>
          <a:xfrm>
            <a:off x="983974" y="3543950"/>
            <a:ext cx="41729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목적 및 연구 방법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3DF9186-ACF0-49D9-AB2D-C3094DD3C279}"/>
              </a:ext>
            </a:extLst>
          </p:cNvPr>
          <p:cNvCxnSpPr>
            <a:cxnSpLocks/>
          </p:cNvCxnSpPr>
          <p:nvPr/>
        </p:nvCxnSpPr>
        <p:spPr>
          <a:xfrm>
            <a:off x="983974" y="2117035"/>
            <a:ext cx="63908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악보 단색으로 채워진">
            <a:extLst>
              <a:ext uri="{FF2B5EF4-FFF2-40B4-BE49-F238E27FC236}">
                <a16:creationId xmlns:a16="http://schemas.microsoft.com/office/drawing/2014/main" id="{5D8D71C7-E9DC-4C32-BB09-4F779398A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974" y="1037824"/>
            <a:ext cx="914400" cy="914400"/>
          </a:xfrm>
          <a:prstGeom prst="rect">
            <a:avLst/>
          </a:prstGeom>
        </p:spPr>
      </p:pic>
      <p:pic>
        <p:nvPicPr>
          <p:cNvPr id="15" name="그림 14" descr="바닥, 이어폰이(가) 표시된 사진&#10;&#10;자동 생성된 설명">
            <a:extLst>
              <a:ext uri="{FF2B5EF4-FFF2-40B4-BE49-F238E27FC236}">
                <a16:creationId xmlns:a16="http://schemas.microsoft.com/office/drawing/2014/main" id="{FC4307DE-A009-2674-AC41-930FA47023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330" y="0"/>
            <a:ext cx="7828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0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D933956-1E3A-461D-817A-3B3C44E5B893}"/>
              </a:ext>
            </a:extLst>
          </p:cNvPr>
          <p:cNvCxnSpPr>
            <a:cxnSpLocks/>
          </p:cNvCxnSpPr>
          <p:nvPr/>
        </p:nvCxnSpPr>
        <p:spPr>
          <a:xfrm>
            <a:off x="826946" y="2414035"/>
            <a:ext cx="1053810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A16C4B-73C8-458F-AC97-1B993C2D2F6D}"/>
              </a:ext>
            </a:extLst>
          </p:cNvPr>
          <p:cNvSpPr txBox="1"/>
          <p:nvPr/>
        </p:nvSpPr>
        <p:spPr>
          <a:xfrm>
            <a:off x="1531392" y="3077864"/>
            <a:ext cx="9129214" cy="1578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아티스트와 프로듀서의 영향력과 관계를 파악한 연구가 없었음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>
              <a:lnSpc>
                <a:spcPct val="125000"/>
              </a:lnSpc>
            </a:pP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아티스트와 프로듀서의 영향력  및 음원 순위 예측 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이를 기반으로 음원 흥행 전략 제공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2F071C9-E818-14F9-EA31-2249DE9291A3}"/>
              </a:ext>
            </a:extLst>
          </p:cNvPr>
          <p:cNvSpPr/>
          <p:nvPr/>
        </p:nvSpPr>
        <p:spPr>
          <a:xfrm>
            <a:off x="139148" y="0"/>
            <a:ext cx="387626" cy="11927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55C6F6-BB7F-3EA2-07C9-A670902E8449}"/>
              </a:ext>
            </a:extLst>
          </p:cNvPr>
          <p:cNvSpPr txBox="1"/>
          <p:nvPr/>
        </p:nvSpPr>
        <p:spPr>
          <a:xfrm>
            <a:off x="197838" y="119270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2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3AD45F-2C0C-0B80-E116-F7EC1FC98024}"/>
              </a:ext>
            </a:extLst>
          </p:cNvPr>
          <p:cNvSpPr txBox="1"/>
          <p:nvPr/>
        </p:nvSpPr>
        <p:spPr>
          <a:xfrm>
            <a:off x="694795" y="119270"/>
            <a:ext cx="4455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목적 및 연구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AB8EC9-DC82-0B56-0BE0-A8E2F300C3AD}"/>
              </a:ext>
            </a:extLst>
          </p:cNvPr>
          <p:cNvSpPr txBox="1"/>
          <p:nvPr/>
        </p:nvSpPr>
        <p:spPr>
          <a:xfrm>
            <a:off x="3997507" y="1498950"/>
            <a:ext cx="41969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연구의 중요성 및 독창성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CE07A42-4FB6-E7E9-BED7-08C2D94605A2}"/>
              </a:ext>
            </a:extLst>
          </p:cNvPr>
          <p:cNvCxnSpPr>
            <a:cxnSpLocks/>
          </p:cNvCxnSpPr>
          <p:nvPr/>
        </p:nvCxnSpPr>
        <p:spPr>
          <a:xfrm>
            <a:off x="826946" y="5320267"/>
            <a:ext cx="1053810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50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D933956-1E3A-461D-817A-3B3C44E5B893}"/>
              </a:ext>
            </a:extLst>
          </p:cNvPr>
          <p:cNvCxnSpPr>
            <a:cxnSpLocks/>
          </p:cNvCxnSpPr>
          <p:nvPr/>
        </p:nvCxnSpPr>
        <p:spPr>
          <a:xfrm>
            <a:off x="826946" y="2414035"/>
            <a:ext cx="1053810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A16C4B-73C8-458F-AC97-1B993C2D2F6D}"/>
              </a:ext>
            </a:extLst>
          </p:cNvPr>
          <p:cNvSpPr txBox="1"/>
          <p:nvPr/>
        </p:nvSpPr>
        <p:spPr>
          <a:xfrm>
            <a:off x="1531392" y="3077864"/>
            <a:ext cx="9129214" cy="1578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Graph Centrality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를 이용하여 여러 장르에서 프로듀서와 아티스트 영향력 파악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>
              <a:lnSpc>
                <a:spcPct val="125000"/>
              </a:lnSpc>
            </a:pP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아티스트나 프로듀서에게는 음원 성공을 위한 전략 제공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소비자들에게는 신곡 중 높은 순위를 차지할 만한 곡들을 추천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2F071C9-E818-14F9-EA31-2249DE9291A3}"/>
              </a:ext>
            </a:extLst>
          </p:cNvPr>
          <p:cNvSpPr/>
          <p:nvPr/>
        </p:nvSpPr>
        <p:spPr>
          <a:xfrm>
            <a:off x="139148" y="0"/>
            <a:ext cx="387626" cy="11927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55C6F6-BB7F-3EA2-07C9-A670902E8449}"/>
              </a:ext>
            </a:extLst>
          </p:cNvPr>
          <p:cNvSpPr txBox="1"/>
          <p:nvPr/>
        </p:nvSpPr>
        <p:spPr>
          <a:xfrm>
            <a:off x="197838" y="119270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2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3AD45F-2C0C-0B80-E116-F7EC1FC98024}"/>
              </a:ext>
            </a:extLst>
          </p:cNvPr>
          <p:cNvSpPr txBox="1"/>
          <p:nvPr/>
        </p:nvSpPr>
        <p:spPr>
          <a:xfrm>
            <a:off x="694795" y="119270"/>
            <a:ext cx="4455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목적 및 연구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AB8EC9-DC82-0B56-0BE0-A8E2F300C3AD}"/>
              </a:ext>
            </a:extLst>
          </p:cNvPr>
          <p:cNvSpPr txBox="1"/>
          <p:nvPr/>
        </p:nvSpPr>
        <p:spPr>
          <a:xfrm>
            <a:off x="5210981" y="1498950"/>
            <a:ext cx="1770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목적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CE07A42-4FB6-E7E9-BED7-08C2D94605A2}"/>
              </a:ext>
            </a:extLst>
          </p:cNvPr>
          <p:cNvCxnSpPr>
            <a:cxnSpLocks/>
          </p:cNvCxnSpPr>
          <p:nvPr/>
        </p:nvCxnSpPr>
        <p:spPr>
          <a:xfrm>
            <a:off x="826946" y="5320267"/>
            <a:ext cx="1053810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46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타원 424">
            <a:extLst>
              <a:ext uri="{FF2B5EF4-FFF2-40B4-BE49-F238E27FC236}">
                <a16:creationId xmlns:a16="http://schemas.microsoft.com/office/drawing/2014/main" id="{FB15C520-08EC-4D93-BBFC-6E902E30038D}"/>
              </a:ext>
            </a:extLst>
          </p:cNvPr>
          <p:cNvSpPr/>
          <p:nvPr/>
        </p:nvSpPr>
        <p:spPr>
          <a:xfrm>
            <a:off x="5959360" y="3284587"/>
            <a:ext cx="1714372" cy="1714372"/>
          </a:xfrm>
          <a:prstGeom prst="ellipse">
            <a:avLst/>
          </a:prstGeom>
          <a:solidFill>
            <a:schemeClr val="accent2">
              <a:alpha val="2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댄스</a:t>
            </a:r>
          </a:p>
        </p:txBody>
      </p:sp>
      <p:sp>
        <p:nvSpPr>
          <p:cNvPr id="426" name="타원 425">
            <a:extLst>
              <a:ext uri="{FF2B5EF4-FFF2-40B4-BE49-F238E27FC236}">
                <a16:creationId xmlns:a16="http://schemas.microsoft.com/office/drawing/2014/main" id="{8D268F8E-10CA-493C-A1E5-663772816385}"/>
              </a:ext>
            </a:extLst>
          </p:cNvPr>
          <p:cNvSpPr/>
          <p:nvPr/>
        </p:nvSpPr>
        <p:spPr>
          <a:xfrm>
            <a:off x="7973580" y="3284587"/>
            <a:ext cx="1714372" cy="1714372"/>
          </a:xfrm>
          <a:prstGeom prst="ellipse">
            <a:avLst/>
          </a:prstGeom>
          <a:solidFill>
            <a:schemeClr val="accent3">
              <a:alpha val="4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힙합</a:t>
            </a:r>
          </a:p>
        </p:txBody>
      </p:sp>
      <p:sp>
        <p:nvSpPr>
          <p:cNvPr id="427" name="타원 426">
            <a:extLst>
              <a:ext uri="{FF2B5EF4-FFF2-40B4-BE49-F238E27FC236}">
                <a16:creationId xmlns:a16="http://schemas.microsoft.com/office/drawing/2014/main" id="{865B6C00-1FF0-42DA-8087-54E5DEF30856}"/>
              </a:ext>
            </a:extLst>
          </p:cNvPr>
          <p:cNvSpPr/>
          <p:nvPr/>
        </p:nvSpPr>
        <p:spPr>
          <a:xfrm>
            <a:off x="9987800" y="3284587"/>
            <a:ext cx="1714372" cy="1714372"/>
          </a:xfrm>
          <a:prstGeom prst="ellipse">
            <a:avLst/>
          </a:prstGeom>
          <a:solidFill>
            <a:srgbClr val="FD7A2C">
              <a:alpha val="40000"/>
            </a:srgb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인디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31D14C-1893-8119-9270-AADDCB18679E}"/>
              </a:ext>
            </a:extLst>
          </p:cNvPr>
          <p:cNvSpPr/>
          <p:nvPr/>
        </p:nvSpPr>
        <p:spPr>
          <a:xfrm>
            <a:off x="139148" y="0"/>
            <a:ext cx="387626" cy="11927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B587E-8740-2A28-02D1-E41F725A0C84}"/>
              </a:ext>
            </a:extLst>
          </p:cNvPr>
          <p:cNvSpPr txBox="1"/>
          <p:nvPr/>
        </p:nvSpPr>
        <p:spPr>
          <a:xfrm>
            <a:off x="197838" y="119270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2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9E8B53-85CB-FAE8-08FE-B0BF569F3D94}"/>
              </a:ext>
            </a:extLst>
          </p:cNvPr>
          <p:cNvSpPr txBox="1"/>
          <p:nvPr/>
        </p:nvSpPr>
        <p:spPr>
          <a:xfrm>
            <a:off x="694795" y="119270"/>
            <a:ext cx="4455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목적 및 연구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22D6ED-7412-0160-1F84-C135D45E8681}"/>
              </a:ext>
            </a:extLst>
          </p:cNvPr>
          <p:cNvSpPr txBox="1"/>
          <p:nvPr/>
        </p:nvSpPr>
        <p:spPr>
          <a:xfrm>
            <a:off x="4369405" y="1483110"/>
            <a:ext cx="34531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추출 및 정제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95E3400-BA04-A74C-A2B8-6580ED9FE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48" y="2434855"/>
            <a:ext cx="5462138" cy="34138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71CA1F-BF6B-1CD8-2FC0-CE469BECDE19}"/>
              </a:ext>
            </a:extLst>
          </p:cNvPr>
          <p:cNvSpPr txBox="1"/>
          <p:nvPr/>
        </p:nvSpPr>
        <p:spPr>
          <a:xfrm flipH="1">
            <a:off x="20409" y="6046384"/>
            <a:ext cx="58038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년도</a:t>
            </a:r>
            <a:r>
              <a:rPr lang="en-US" altLang="ko-KR" sz="16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월</a:t>
            </a:r>
            <a:r>
              <a:rPr lang="en-US" altLang="ko-KR" sz="16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순위</a:t>
            </a:r>
            <a:r>
              <a:rPr lang="en-US" altLang="ko-KR" sz="16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타이틀</a:t>
            </a:r>
            <a:r>
              <a:rPr lang="en-US" altLang="ko-KR" sz="16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아티스트</a:t>
            </a:r>
            <a:r>
              <a:rPr lang="en-US" altLang="ko-KR" sz="16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프로듀서 정보 추출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B6386D-4575-48EE-EDAE-AFA5756D00EB}"/>
              </a:ext>
            </a:extLst>
          </p:cNvPr>
          <p:cNvSpPr txBox="1"/>
          <p:nvPr/>
        </p:nvSpPr>
        <p:spPr>
          <a:xfrm flipH="1">
            <a:off x="5928847" y="5374890"/>
            <a:ext cx="58038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3</a:t>
            </a:r>
            <a:r>
              <a:rPr lang="ko-KR" altLang="en-US" sz="16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가지 분야에 대해서 데이터 추출</a:t>
            </a:r>
          </a:p>
        </p:txBody>
      </p:sp>
    </p:spTree>
    <p:extLst>
      <p:ext uri="{BB962C8B-B14F-4D97-AF65-F5344CB8AC3E}">
        <p14:creationId xmlns:p14="http://schemas.microsoft.com/office/powerpoint/2010/main" val="302178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E31D14C-1893-8119-9270-AADDCB18679E}"/>
              </a:ext>
            </a:extLst>
          </p:cNvPr>
          <p:cNvSpPr/>
          <p:nvPr/>
        </p:nvSpPr>
        <p:spPr>
          <a:xfrm>
            <a:off x="139148" y="0"/>
            <a:ext cx="387626" cy="11927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B587E-8740-2A28-02D1-E41F725A0C84}"/>
              </a:ext>
            </a:extLst>
          </p:cNvPr>
          <p:cNvSpPr txBox="1"/>
          <p:nvPr/>
        </p:nvSpPr>
        <p:spPr>
          <a:xfrm>
            <a:off x="197838" y="119270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2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9E8B53-85CB-FAE8-08FE-B0BF569F3D94}"/>
              </a:ext>
            </a:extLst>
          </p:cNvPr>
          <p:cNvSpPr txBox="1"/>
          <p:nvPr/>
        </p:nvSpPr>
        <p:spPr>
          <a:xfrm>
            <a:off x="694795" y="119270"/>
            <a:ext cx="4455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목적 및 연구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22D6ED-7412-0160-1F84-C135D45E8681}"/>
              </a:ext>
            </a:extLst>
          </p:cNvPr>
          <p:cNvSpPr txBox="1"/>
          <p:nvPr/>
        </p:nvSpPr>
        <p:spPr>
          <a:xfrm>
            <a:off x="5025033" y="1483110"/>
            <a:ext cx="21419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그래프 생성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001124-45DF-BAFD-4415-409431D5E7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10" y="2283793"/>
            <a:ext cx="3181635" cy="29465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6510FA-8BA7-35CA-691F-2F37CF3D729D}"/>
              </a:ext>
            </a:extLst>
          </p:cNvPr>
          <p:cNvSpPr txBox="1"/>
          <p:nvPr/>
        </p:nvSpPr>
        <p:spPr>
          <a:xfrm flipH="1">
            <a:off x="155522" y="5390971"/>
            <a:ext cx="553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아티스트</a:t>
            </a:r>
            <a:r>
              <a:rPr lang="en-US" altLang="ko-KR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프로듀서 </a:t>
            </a:r>
            <a:r>
              <a:rPr lang="en-US" altLang="ko-KR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-&gt; </a:t>
            </a:r>
            <a:r>
              <a:rPr lang="ko-KR" altLang="en-US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노드</a:t>
            </a:r>
            <a:endParaRPr lang="en-US" altLang="ko-KR" sz="2000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/>
            <a:r>
              <a:rPr lang="ko-KR" altLang="en-US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곡 작업 </a:t>
            </a:r>
            <a:r>
              <a:rPr lang="en-US" altLang="ko-KR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-&gt;</a:t>
            </a:r>
            <a:r>
              <a:rPr lang="ko-KR" altLang="en-US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2000" spc="-1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엣지</a:t>
            </a:r>
            <a:endParaRPr lang="en-US" altLang="ko-KR" sz="2000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/>
            <a:r>
              <a:rPr lang="ko-KR" altLang="en-US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음원차트 </a:t>
            </a:r>
            <a:r>
              <a:rPr lang="en-US" altLang="ko-KR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-&gt; </a:t>
            </a:r>
            <a:r>
              <a:rPr lang="ko-KR" altLang="en-US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가중치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325678-FF0E-BDC3-34DC-32E348C7185E}"/>
              </a:ext>
            </a:extLst>
          </p:cNvPr>
          <p:cNvSpPr txBox="1"/>
          <p:nvPr/>
        </p:nvSpPr>
        <p:spPr>
          <a:xfrm flipH="1">
            <a:off x="6095999" y="2606043"/>
            <a:ext cx="57710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가중치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1)=[(1-(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해당 곡의 순위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/101)</a:t>
            </a:r>
            <a:r>
              <a:rPr lang="en-US" altLang="ko-KR" sz="2000" b="1" dirty="0">
                <a:solidFill>
                  <a:schemeClr val="bg1"/>
                </a:solidFill>
                <a:highlight>
                  <a:srgbClr val="FD7A2C"/>
                </a:highlight>
                <a:latin typeface="HY중고딕" panose="02030600000101010101" pitchFamily="18" charset="-127"/>
                <a:ea typeface="HY중고딕" panose="02030600000101010101" pitchFamily="18" charset="-127"/>
              </a:rPr>
              <a:t>^2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)*100]</a:t>
            </a:r>
          </a:p>
          <a:p>
            <a:pPr algn="ctr"/>
            <a:endParaRPr lang="en-US" altLang="ko-KR" sz="2000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/>
            <a:endParaRPr lang="en-US" altLang="ko-KR" sz="2000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/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가중치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2)=(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가중치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1-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최솟값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)/(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최대값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-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최솟값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pPr algn="ctr"/>
            <a:endParaRPr lang="en-US" altLang="ko-KR" sz="2000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/>
            <a:endParaRPr lang="en-US" altLang="ko-KR" sz="2000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/>
            <a:r>
              <a:rPr lang="ko-KR" altLang="en-US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가중치</a:t>
            </a:r>
            <a:r>
              <a:rPr lang="en-US" altLang="ko-KR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2</a:t>
            </a:r>
            <a:r>
              <a:rPr lang="ko-KR" altLang="en-US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를 총합하여 </a:t>
            </a:r>
            <a:r>
              <a:rPr lang="ko-KR" altLang="en-US" sz="2000" spc="-1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엣지의</a:t>
            </a:r>
            <a:r>
              <a:rPr lang="ko-KR" altLang="en-US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 최종 가중치 계산</a:t>
            </a:r>
            <a:endParaRPr lang="en-US" altLang="ko-KR" sz="2000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344EACB-AF5E-3A3A-26B5-01F621DD04D2}"/>
              </a:ext>
            </a:extLst>
          </p:cNvPr>
          <p:cNvCxnSpPr>
            <a:cxnSpLocks/>
          </p:cNvCxnSpPr>
          <p:nvPr/>
        </p:nvCxnSpPr>
        <p:spPr>
          <a:xfrm>
            <a:off x="8981533" y="3026203"/>
            <a:ext cx="0" cy="483121"/>
          </a:xfrm>
          <a:prstGeom prst="straightConnector1">
            <a:avLst/>
          </a:prstGeom>
          <a:ln w="539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3DD5F97-6A4F-529B-2078-0CD31AFEBDE8}"/>
              </a:ext>
            </a:extLst>
          </p:cNvPr>
          <p:cNvCxnSpPr>
            <a:cxnSpLocks/>
          </p:cNvCxnSpPr>
          <p:nvPr/>
        </p:nvCxnSpPr>
        <p:spPr>
          <a:xfrm>
            <a:off x="8981533" y="3929482"/>
            <a:ext cx="0" cy="483121"/>
          </a:xfrm>
          <a:prstGeom prst="straightConnector1">
            <a:avLst/>
          </a:prstGeom>
          <a:ln w="539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3D459BB-0B60-9641-ACD7-36478BAFAA8F}"/>
              </a:ext>
            </a:extLst>
          </p:cNvPr>
          <p:cNvSpPr txBox="1"/>
          <p:nvPr/>
        </p:nvSpPr>
        <p:spPr>
          <a:xfrm flipH="1">
            <a:off x="6095999" y="5374890"/>
            <a:ext cx="5771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1</a:t>
            </a:r>
            <a:r>
              <a:rPr lang="ko-KR" altLang="en-US" sz="16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차원 식을 이용하게 되면 </a:t>
            </a:r>
            <a:r>
              <a:rPr lang="en-US" altLang="ko-KR" sz="16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1</a:t>
            </a:r>
            <a:r>
              <a:rPr lang="ko-KR" altLang="en-US" sz="16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등을 한 번한 경우와 </a:t>
            </a:r>
            <a:endParaRPr lang="en-US" altLang="ko-KR" sz="1600" b="1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/>
            <a:r>
              <a:rPr lang="en-US" altLang="ko-KR" sz="16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51</a:t>
            </a:r>
            <a:r>
              <a:rPr lang="ko-KR" altLang="en-US" sz="16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등을 </a:t>
            </a:r>
            <a:r>
              <a:rPr lang="en-US" altLang="ko-KR" sz="16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2</a:t>
            </a:r>
            <a:r>
              <a:rPr lang="ko-KR" altLang="en-US" sz="16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번한 경우가 동일하기 때문에 </a:t>
            </a:r>
            <a:r>
              <a:rPr lang="en-US" altLang="ko-KR" sz="16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2</a:t>
            </a:r>
            <a:r>
              <a:rPr lang="ko-KR" altLang="en-US" sz="16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차원 식을 사용</a:t>
            </a:r>
            <a:endParaRPr lang="en-US" altLang="ko-KR" sz="1600" b="1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4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E31D14C-1893-8119-9270-AADDCB18679E}"/>
              </a:ext>
            </a:extLst>
          </p:cNvPr>
          <p:cNvSpPr/>
          <p:nvPr/>
        </p:nvSpPr>
        <p:spPr>
          <a:xfrm>
            <a:off x="139148" y="0"/>
            <a:ext cx="387626" cy="11927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B587E-8740-2A28-02D1-E41F725A0C84}"/>
              </a:ext>
            </a:extLst>
          </p:cNvPr>
          <p:cNvSpPr txBox="1"/>
          <p:nvPr/>
        </p:nvSpPr>
        <p:spPr>
          <a:xfrm>
            <a:off x="197838" y="119270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2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9E8B53-85CB-FAE8-08FE-B0BF569F3D94}"/>
              </a:ext>
            </a:extLst>
          </p:cNvPr>
          <p:cNvSpPr txBox="1"/>
          <p:nvPr/>
        </p:nvSpPr>
        <p:spPr>
          <a:xfrm>
            <a:off x="694795" y="119270"/>
            <a:ext cx="4455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목적 및 연구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22D6ED-7412-0160-1F84-C135D45E8681}"/>
              </a:ext>
            </a:extLst>
          </p:cNvPr>
          <p:cNvSpPr txBox="1"/>
          <p:nvPr/>
        </p:nvSpPr>
        <p:spPr>
          <a:xfrm>
            <a:off x="5025033" y="1480975"/>
            <a:ext cx="21419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중심성</a:t>
            </a:r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선정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A80E0C5-DC85-E76E-919A-9CC23A06685A}"/>
              </a:ext>
            </a:extLst>
          </p:cNvPr>
          <p:cNvSpPr/>
          <p:nvPr/>
        </p:nvSpPr>
        <p:spPr>
          <a:xfrm>
            <a:off x="1257571" y="2434861"/>
            <a:ext cx="1714372" cy="1714372"/>
          </a:xfrm>
          <a:prstGeom prst="ellipse">
            <a:avLst/>
          </a:prstGeom>
          <a:solidFill>
            <a:schemeClr val="accent2">
              <a:alpha val="2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댄스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7DAC896-7F92-7053-BBEF-DDEE82F45B0D}"/>
              </a:ext>
            </a:extLst>
          </p:cNvPr>
          <p:cNvSpPr/>
          <p:nvPr/>
        </p:nvSpPr>
        <p:spPr>
          <a:xfrm>
            <a:off x="5238812" y="2434861"/>
            <a:ext cx="1714372" cy="1714372"/>
          </a:xfrm>
          <a:prstGeom prst="ellipse">
            <a:avLst/>
          </a:prstGeom>
          <a:solidFill>
            <a:schemeClr val="accent3">
              <a:alpha val="4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힙합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8D760A7-E0A0-849E-FBE6-980BFFB92811}"/>
              </a:ext>
            </a:extLst>
          </p:cNvPr>
          <p:cNvSpPr/>
          <p:nvPr/>
        </p:nvSpPr>
        <p:spPr>
          <a:xfrm>
            <a:off x="9220062" y="2434861"/>
            <a:ext cx="1714372" cy="1714372"/>
          </a:xfrm>
          <a:prstGeom prst="ellipse">
            <a:avLst/>
          </a:prstGeom>
          <a:solidFill>
            <a:srgbClr val="FD7A2C">
              <a:alpha val="40000"/>
            </a:srgb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인디</a:t>
            </a:r>
            <a:endParaRPr lang="ko-KR" altLang="en-US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F66D5E-393B-CE85-2EA4-BE166D3CE68A}"/>
              </a:ext>
            </a:extLst>
          </p:cNvPr>
          <p:cNvSpPr txBox="1"/>
          <p:nvPr/>
        </p:nvSpPr>
        <p:spPr>
          <a:xfrm flipH="1">
            <a:off x="3329192" y="4245933"/>
            <a:ext cx="553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한국힙합어워즈</a:t>
            </a:r>
            <a:endParaRPr lang="en-US" altLang="ko-KR" sz="2000" b="1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/>
            <a:r>
              <a:rPr lang="ko-KR" altLang="en-US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올해의 아티스트</a:t>
            </a:r>
            <a:endParaRPr lang="en-US" altLang="ko-KR" sz="2000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/>
            <a:r>
              <a:rPr lang="ko-KR" altLang="en-US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올해의 프로듀서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70088C-0AA9-7576-EE32-5B64FDEFFF7D}"/>
              </a:ext>
            </a:extLst>
          </p:cNvPr>
          <p:cNvSpPr txBox="1"/>
          <p:nvPr/>
        </p:nvSpPr>
        <p:spPr>
          <a:xfrm flipH="1">
            <a:off x="-652048" y="4245933"/>
            <a:ext cx="553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Mnet </a:t>
            </a:r>
            <a:r>
              <a:rPr lang="ko-KR" altLang="en-US" sz="20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아시안 뮤직 </a:t>
            </a:r>
            <a:r>
              <a:rPr lang="ko-KR" altLang="en-US" sz="2000" b="1" spc="-1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어워즈</a:t>
            </a:r>
            <a:endParaRPr lang="en-US" altLang="ko-KR" sz="2000" b="1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/>
            <a:r>
              <a:rPr lang="ko-KR" altLang="en-US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남자 그룹상</a:t>
            </a:r>
            <a:r>
              <a:rPr lang="en-US" altLang="ko-KR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남자 가수상</a:t>
            </a:r>
            <a:endParaRPr lang="en-US" altLang="ko-KR" sz="2000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/>
            <a:r>
              <a:rPr lang="ko-KR" altLang="en-US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여자 그룹상</a:t>
            </a:r>
            <a:r>
              <a:rPr lang="en-US" altLang="ko-KR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여자 가수상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0E4AEA-17F9-81A5-10CF-E1E588F409FF}"/>
              </a:ext>
            </a:extLst>
          </p:cNvPr>
          <p:cNvSpPr txBox="1"/>
          <p:nvPr/>
        </p:nvSpPr>
        <p:spPr>
          <a:xfrm flipH="1">
            <a:off x="7310441" y="4245933"/>
            <a:ext cx="553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한국대중음악상</a:t>
            </a:r>
            <a:r>
              <a:rPr lang="en-US" altLang="ko-KR" sz="20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000" b="1" spc="-1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멜론뮤직어워드</a:t>
            </a:r>
            <a:endParaRPr lang="en-US" altLang="ko-KR" sz="2000" b="1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/>
            <a:r>
              <a:rPr lang="ko-KR" altLang="en-US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최우수 모던 록 </a:t>
            </a:r>
            <a:r>
              <a:rPr lang="en-US" altLang="ko-KR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–</a:t>
            </a:r>
            <a:r>
              <a:rPr lang="ko-KR" altLang="en-US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 노래</a:t>
            </a:r>
            <a:r>
              <a:rPr lang="en-US" altLang="ko-KR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음반</a:t>
            </a:r>
            <a:endParaRPr lang="en-US" altLang="ko-KR" sz="2000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/>
            <a:r>
              <a:rPr lang="en-US" altLang="ko-KR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TOP10, </a:t>
            </a:r>
            <a:r>
              <a:rPr lang="ko-KR" altLang="en-US" sz="2000" spc="-1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인디</a:t>
            </a:r>
            <a:r>
              <a:rPr lang="ko-KR" altLang="en-US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 장르 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722BAB-1CDE-59E0-5B16-715C6001EA7B}"/>
              </a:ext>
            </a:extLst>
          </p:cNvPr>
          <p:cNvSpPr txBox="1"/>
          <p:nvPr/>
        </p:nvSpPr>
        <p:spPr>
          <a:xfrm flipH="1">
            <a:off x="1189073" y="5730748"/>
            <a:ext cx="9813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일반적인 경우 </a:t>
            </a:r>
            <a:r>
              <a:rPr lang="en-US" altLang="ko-KR" sz="20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– </a:t>
            </a:r>
            <a:r>
              <a:rPr lang="ko-KR" altLang="en-US" sz="20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가중연결 </a:t>
            </a:r>
            <a:r>
              <a:rPr lang="ko-KR" altLang="en-US" sz="2000" b="1" spc="-1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중심성</a:t>
            </a:r>
            <a:endParaRPr lang="en-US" altLang="ko-KR" sz="2000" b="1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/>
            <a:r>
              <a:rPr lang="ko-KR" altLang="en-US" sz="20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힙합 프로듀서 </a:t>
            </a:r>
            <a:r>
              <a:rPr lang="en-US" altLang="ko-KR" sz="20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– </a:t>
            </a:r>
            <a:r>
              <a:rPr lang="ko-KR" altLang="en-US" sz="20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매개 </a:t>
            </a:r>
            <a:r>
              <a:rPr lang="ko-KR" altLang="en-US" sz="2000" b="1" spc="-1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중심성</a:t>
            </a:r>
            <a:endParaRPr lang="ko-KR" altLang="en-US" sz="2000" b="1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648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E31D14C-1893-8119-9270-AADDCB18679E}"/>
              </a:ext>
            </a:extLst>
          </p:cNvPr>
          <p:cNvSpPr/>
          <p:nvPr/>
        </p:nvSpPr>
        <p:spPr>
          <a:xfrm>
            <a:off x="139148" y="0"/>
            <a:ext cx="387626" cy="11927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B587E-8740-2A28-02D1-E41F725A0C84}"/>
              </a:ext>
            </a:extLst>
          </p:cNvPr>
          <p:cNvSpPr txBox="1"/>
          <p:nvPr/>
        </p:nvSpPr>
        <p:spPr>
          <a:xfrm>
            <a:off x="197838" y="119270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2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9E8B53-85CB-FAE8-08FE-B0BF569F3D94}"/>
              </a:ext>
            </a:extLst>
          </p:cNvPr>
          <p:cNvSpPr txBox="1"/>
          <p:nvPr/>
        </p:nvSpPr>
        <p:spPr>
          <a:xfrm>
            <a:off x="694795" y="119270"/>
            <a:ext cx="4455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목적 및 연구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22D6ED-7412-0160-1F84-C135D45E8681}"/>
              </a:ext>
            </a:extLst>
          </p:cNvPr>
          <p:cNvSpPr txBox="1"/>
          <p:nvPr/>
        </p:nvSpPr>
        <p:spPr>
          <a:xfrm>
            <a:off x="3794757" y="1432441"/>
            <a:ext cx="4602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중심성</a:t>
            </a:r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분석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722BAB-1CDE-59E0-5B16-715C6001EA7B}"/>
              </a:ext>
            </a:extLst>
          </p:cNvPr>
          <p:cNvSpPr txBox="1"/>
          <p:nvPr/>
        </p:nvSpPr>
        <p:spPr>
          <a:xfrm flipH="1">
            <a:off x="1189072" y="5364331"/>
            <a:ext cx="9813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중심성</a:t>
            </a:r>
            <a:r>
              <a:rPr lang="ko-KR" altLang="en-US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 상위권의 아티스트와 프로듀서 모두 함께 </a:t>
            </a:r>
            <a:endParaRPr lang="en-US" altLang="ko-KR" sz="2000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/>
            <a:r>
              <a:rPr lang="ko-KR" altLang="en-US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작업을 하는 특정 프로듀서나 아티스트가 존재</a:t>
            </a:r>
            <a:endParaRPr lang="en-US" altLang="ko-KR" sz="2000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20F83E21-CB6A-456A-A8B7-DBFDAB492F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8234887"/>
              </p:ext>
            </p:extLst>
          </p:nvPr>
        </p:nvGraphicFramePr>
        <p:xfrm>
          <a:off x="785746" y="2796380"/>
          <a:ext cx="4602480" cy="21456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20F83E21-CB6A-456A-A8B7-DBFDAB492F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5941731"/>
              </p:ext>
            </p:extLst>
          </p:nvPr>
        </p:nvGraphicFramePr>
        <p:xfrm>
          <a:off x="6803776" y="2796380"/>
          <a:ext cx="4602480" cy="21456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43DEA9B-DF09-E958-627C-47D4E0098456}"/>
              </a:ext>
            </a:extLst>
          </p:cNvPr>
          <p:cNvSpPr txBox="1"/>
          <p:nvPr/>
        </p:nvSpPr>
        <p:spPr>
          <a:xfrm flipH="1">
            <a:off x="1189071" y="2128965"/>
            <a:ext cx="9813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댄스</a:t>
            </a:r>
            <a:endParaRPr lang="en-US" altLang="ko-KR" sz="2000" b="1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74223-1492-84D1-D054-D4B236306379}"/>
              </a:ext>
            </a:extLst>
          </p:cNvPr>
          <p:cNvSpPr txBox="1"/>
          <p:nvPr/>
        </p:nvSpPr>
        <p:spPr>
          <a:xfrm flipH="1">
            <a:off x="155523" y="4942045"/>
            <a:ext cx="55336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가중연결 </a:t>
            </a:r>
            <a:r>
              <a:rPr lang="ko-KR" altLang="en-US" sz="1500" b="1" spc="-1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중심성</a:t>
            </a:r>
            <a:r>
              <a:rPr lang="ko-KR" altLang="en-US" sz="15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 아티스트 상위</a:t>
            </a:r>
            <a:r>
              <a:rPr lang="en-US" altLang="ko-KR" sz="15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 5</a:t>
            </a:r>
            <a:r>
              <a:rPr lang="ko-KR" altLang="en-US" sz="15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6F80AD-B2F1-E3F6-47EF-4D085FB29C02}"/>
              </a:ext>
            </a:extLst>
          </p:cNvPr>
          <p:cNvSpPr txBox="1"/>
          <p:nvPr/>
        </p:nvSpPr>
        <p:spPr>
          <a:xfrm flipH="1">
            <a:off x="6338211" y="4949075"/>
            <a:ext cx="55336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가중연결 </a:t>
            </a:r>
            <a:r>
              <a:rPr lang="ko-KR" altLang="en-US" sz="1500" b="1" spc="-1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중심성</a:t>
            </a:r>
            <a:r>
              <a:rPr lang="ko-KR" altLang="en-US" sz="15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 프로듀서 상위</a:t>
            </a:r>
            <a:r>
              <a:rPr lang="en-US" altLang="ko-KR" sz="15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 5</a:t>
            </a:r>
            <a:r>
              <a:rPr lang="ko-KR" altLang="en-US" sz="15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명</a:t>
            </a:r>
          </a:p>
        </p:txBody>
      </p:sp>
    </p:spTree>
    <p:extLst>
      <p:ext uri="{BB962C8B-B14F-4D97-AF65-F5344CB8AC3E}">
        <p14:creationId xmlns:p14="http://schemas.microsoft.com/office/powerpoint/2010/main" val="47719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E31D14C-1893-8119-9270-AADDCB18679E}"/>
              </a:ext>
            </a:extLst>
          </p:cNvPr>
          <p:cNvSpPr/>
          <p:nvPr/>
        </p:nvSpPr>
        <p:spPr>
          <a:xfrm>
            <a:off x="139148" y="0"/>
            <a:ext cx="387626" cy="11927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B587E-8740-2A28-02D1-E41F725A0C84}"/>
              </a:ext>
            </a:extLst>
          </p:cNvPr>
          <p:cNvSpPr txBox="1"/>
          <p:nvPr/>
        </p:nvSpPr>
        <p:spPr>
          <a:xfrm>
            <a:off x="197838" y="119270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2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9E8B53-85CB-FAE8-08FE-B0BF569F3D94}"/>
              </a:ext>
            </a:extLst>
          </p:cNvPr>
          <p:cNvSpPr txBox="1"/>
          <p:nvPr/>
        </p:nvSpPr>
        <p:spPr>
          <a:xfrm>
            <a:off x="694795" y="119270"/>
            <a:ext cx="4455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목적 및 연구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22D6ED-7412-0160-1F84-C135D45E8681}"/>
              </a:ext>
            </a:extLst>
          </p:cNvPr>
          <p:cNvSpPr txBox="1"/>
          <p:nvPr/>
        </p:nvSpPr>
        <p:spPr>
          <a:xfrm>
            <a:off x="3794757" y="1432441"/>
            <a:ext cx="4602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중심성</a:t>
            </a:r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분석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722BAB-1CDE-59E0-5B16-715C6001EA7B}"/>
              </a:ext>
            </a:extLst>
          </p:cNvPr>
          <p:cNvSpPr txBox="1"/>
          <p:nvPr/>
        </p:nvSpPr>
        <p:spPr>
          <a:xfrm flipH="1">
            <a:off x="1189072" y="5364331"/>
            <a:ext cx="9813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중심성</a:t>
            </a:r>
            <a:r>
              <a:rPr lang="ko-KR" altLang="en-US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 상위권의 아티스트는 셀프 </a:t>
            </a:r>
            <a:r>
              <a:rPr lang="ko-KR" altLang="en-US" sz="2000" spc="-1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프로듀싱</a:t>
            </a:r>
            <a:r>
              <a:rPr lang="ko-KR" altLang="en-US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 하거나</a:t>
            </a:r>
            <a:r>
              <a:rPr lang="en-US" altLang="ko-KR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작업을 자주 같이 하는 프로듀서 존재</a:t>
            </a:r>
            <a:endParaRPr lang="en-US" altLang="ko-KR" sz="2000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/>
            <a:r>
              <a:rPr lang="ko-KR" altLang="en-US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프로듀서는 같은 회사 소속의 아티스트와 작업을 같이 하거나</a:t>
            </a:r>
            <a:r>
              <a:rPr lang="en-US" altLang="ko-KR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셀프 </a:t>
            </a:r>
            <a:r>
              <a:rPr lang="ko-KR" altLang="en-US" sz="2000" spc="-1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프로듀싱이</a:t>
            </a:r>
            <a:r>
              <a:rPr lang="ko-KR" altLang="en-US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 다수</a:t>
            </a:r>
            <a:endParaRPr lang="en-US" altLang="ko-KR" sz="2000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3DEA9B-DF09-E958-627C-47D4E0098456}"/>
              </a:ext>
            </a:extLst>
          </p:cNvPr>
          <p:cNvSpPr txBox="1"/>
          <p:nvPr/>
        </p:nvSpPr>
        <p:spPr>
          <a:xfrm flipH="1">
            <a:off x="1189071" y="2128965"/>
            <a:ext cx="9813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힙합</a:t>
            </a:r>
            <a:endParaRPr lang="en-US" altLang="ko-KR" sz="2000" b="1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20F83E21-CB6A-456A-A8B7-DBFDAB492F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1988708"/>
              </p:ext>
            </p:extLst>
          </p:nvPr>
        </p:nvGraphicFramePr>
        <p:xfrm>
          <a:off x="785746" y="2796379"/>
          <a:ext cx="4602480" cy="21456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20F83E21-CB6A-456A-A8B7-DBFDAB492F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5299748"/>
              </p:ext>
            </p:extLst>
          </p:nvPr>
        </p:nvGraphicFramePr>
        <p:xfrm>
          <a:off x="6803776" y="2796379"/>
          <a:ext cx="4602480" cy="21456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562783-ABE9-24FE-4182-681B2C2778FB}"/>
              </a:ext>
            </a:extLst>
          </p:cNvPr>
          <p:cNvSpPr txBox="1"/>
          <p:nvPr/>
        </p:nvSpPr>
        <p:spPr>
          <a:xfrm flipH="1">
            <a:off x="155523" y="4942045"/>
            <a:ext cx="55336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가중연결 </a:t>
            </a:r>
            <a:r>
              <a:rPr lang="ko-KR" altLang="en-US" sz="1500" b="1" spc="-1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중심성</a:t>
            </a:r>
            <a:r>
              <a:rPr lang="ko-KR" altLang="en-US" sz="15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 아티스트 상위</a:t>
            </a:r>
            <a:r>
              <a:rPr lang="en-US" altLang="ko-KR" sz="15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 5</a:t>
            </a:r>
            <a:r>
              <a:rPr lang="ko-KR" altLang="en-US" sz="15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642CFD-2C90-04E8-524F-ABCFCDBC9AE2}"/>
              </a:ext>
            </a:extLst>
          </p:cNvPr>
          <p:cNvSpPr txBox="1"/>
          <p:nvPr/>
        </p:nvSpPr>
        <p:spPr>
          <a:xfrm flipH="1">
            <a:off x="6338211" y="4949075"/>
            <a:ext cx="55336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매개 </a:t>
            </a:r>
            <a:r>
              <a:rPr lang="ko-KR" altLang="en-US" sz="1500" b="1" spc="-1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중심성</a:t>
            </a:r>
            <a:r>
              <a:rPr lang="ko-KR" altLang="en-US" sz="15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 프로듀서 상위</a:t>
            </a:r>
            <a:r>
              <a:rPr lang="en-US" altLang="ko-KR" sz="15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 5</a:t>
            </a:r>
            <a:r>
              <a:rPr lang="ko-KR" altLang="en-US" sz="15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명</a:t>
            </a:r>
          </a:p>
        </p:txBody>
      </p:sp>
    </p:spTree>
    <p:extLst>
      <p:ext uri="{BB962C8B-B14F-4D97-AF65-F5344CB8AC3E}">
        <p14:creationId xmlns:p14="http://schemas.microsoft.com/office/powerpoint/2010/main" val="29083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E31D14C-1893-8119-9270-AADDCB18679E}"/>
              </a:ext>
            </a:extLst>
          </p:cNvPr>
          <p:cNvSpPr/>
          <p:nvPr/>
        </p:nvSpPr>
        <p:spPr>
          <a:xfrm>
            <a:off x="139148" y="0"/>
            <a:ext cx="387626" cy="11927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B587E-8740-2A28-02D1-E41F725A0C84}"/>
              </a:ext>
            </a:extLst>
          </p:cNvPr>
          <p:cNvSpPr txBox="1"/>
          <p:nvPr/>
        </p:nvSpPr>
        <p:spPr>
          <a:xfrm>
            <a:off x="197838" y="119270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2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9E8B53-85CB-FAE8-08FE-B0BF569F3D94}"/>
              </a:ext>
            </a:extLst>
          </p:cNvPr>
          <p:cNvSpPr txBox="1"/>
          <p:nvPr/>
        </p:nvSpPr>
        <p:spPr>
          <a:xfrm>
            <a:off x="694795" y="119270"/>
            <a:ext cx="4455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목적 및 연구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22D6ED-7412-0160-1F84-C135D45E8681}"/>
              </a:ext>
            </a:extLst>
          </p:cNvPr>
          <p:cNvSpPr txBox="1"/>
          <p:nvPr/>
        </p:nvSpPr>
        <p:spPr>
          <a:xfrm>
            <a:off x="3794757" y="1432441"/>
            <a:ext cx="4602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중심성</a:t>
            </a:r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분석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722BAB-1CDE-59E0-5B16-715C6001EA7B}"/>
              </a:ext>
            </a:extLst>
          </p:cNvPr>
          <p:cNvSpPr txBox="1"/>
          <p:nvPr/>
        </p:nvSpPr>
        <p:spPr>
          <a:xfrm flipH="1">
            <a:off x="1189072" y="5364331"/>
            <a:ext cx="9813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중심성</a:t>
            </a:r>
            <a:r>
              <a:rPr lang="ko-KR" altLang="en-US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 상위권의 아티스트와 프로듀서 모두 셀프 </a:t>
            </a:r>
            <a:r>
              <a:rPr lang="ko-KR" altLang="en-US" sz="2000" spc="-1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프로듀싱</a:t>
            </a:r>
            <a:r>
              <a:rPr lang="en-US" altLang="ko-KR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</a:p>
          <a:p>
            <a:pPr algn="ctr"/>
            <a:r>
              <a:rPr lang="ko-KR" altLang="en-US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작업을 함께 하는 프로듀서나 아티스트 존재</a:t>
            </a:r>
            <a:endParaRPr lang="en-US" altLang="ko-KR" sz="2000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3DEA9B-DF09-E958-627C-47D4E0098456}"/>
              </a:ext>
            </a:extLst>
          </p:cNvPr>
          <p:cNvSpPr txBox="1"/>
          <p:nvPr/>
        </p:nvSpPr>
        <p:spPr>
          <a:xfrm flipH="1">
            <a:off x="1189071" y="2128965"/>
            <a:ext cx="9813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인디</a:t>
            </a:r>
            <a:endParaRPr lang="en-US" altLang="ko-KR" sz="2000" b="1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20F83E21-CB6A-456A-A8B7-DBFDAB492F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6628677"/>
              </p:ext>
            </p:extLst>
          </p:nvPr>
        </p:nvGraphicFramePr>
        <p:xfrm>
          <a:off x="785745" y="2796378"/>
          <a:ext cx="4602480" cy="21456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20F83E21-CB6A-456A-A8B7-DBFDAB492F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3501370"/>
              </p:ext>
            </p:extLst>
          </p:nvPr>
        </p:nvGraphicFramePr>
        <p:xfrm>
          <a:off x="6803775" y="2788775"/>
          <a:ext cx="4602480" cy="21456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01880A7-AA86-BECA-2102-F61D02BBFEB6}"/>
              </a:ext>
            </a:extLst>
          </p:cNvPr>
          <p:cNvSpPr txBox="1"/>
          <p:nvPr/>
        </p:nvSpPr>
        <p:spPr>
          <a:xfrm flipH="1">
            <a:off x="155523" y="4942045"/>
            <a:ext cx="55336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가중연결 </a:t>
            </a:r>
            <a:r>
              <a:rPr lang="ko-KR" altLang="en-US" sz="1500" b="1" spc="-1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중심성</a:t>
            </a:r>
            <a:r>
              <a:rPr lang="ko-KR" altLang="en-US" sz="15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 아티스트 상위</a:t>
            </a:r>
            <a:r>
              <a:rPr lang="en-US" altLang="ko-KR" sz="15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 5</a:t>
            </a:r>
            <a:r>
              <a:rPr lang="ko-KR" altLang="en-US" sz="15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0E515C-EA09-0D02-D665-F028D7F91143}"/>
              </a:ext>
            </a:extLst>
          </p:cNvPr>
          <p:cNvSpPr txBox="1"/>
          <p:nvPr/>
        </p:nvSpPr>
        <p:spPr>
          <a:xfrm flipH="1">
            <a:off x="6338211" y="4949075"/>
            <a:ext cx="55336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가중연결 </a:t>
            </a:r>
            <a:r>
              <a:rPr lang="ko-KR" altLang="en-US" sz="1500" b="1" spc="-1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중심성</a:t>
            </a:r>
            <a:r>
              <a:rPr lang="ko-KR" altLang="en-US" sz="15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 프로듀서 상위</a:t>
            </a:r>
            <a:r>
              <a:rPr lang="en-US" altLang="ko-KR" sz="15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 5</a:t>
            </a:r>
            <a:r>
              <a:rPr lang="ko-KR" altLang="en-US" sz="15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명</a:t>
            </a:r>
          </a:p>
        </p:txBody>
      </p:sp>
    </p:spTree>
    <p:extLst>
      <p:ext uri="{BB962C8B-B14F-4D97-AF65-F5344CB8AC3E}">
        <p14:creationId xmlns:p14="http://schemas.microsoft.com/office/powerpoint/2010/main" val="293028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E31D14C-1893-8119-9270-AADDCB18679E}"/>
              </a:ext>
            </a:extLst>
          </p:cNvPr>
          <p:cNvSpPr/>
          <p:nvPr/>
        </p:nvSpPr>
        <p:spPr>
          <a:xfrm>
            <a:off x="139148" y="0"/>
            <a:ext cx="387626" cy="11927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B587E-8740-2A28-02D1-E41F725A0C84}"/>
              </a:ext>
            </a:extLst>
          </p:cNvPr>
          <p:cNvSpPr txBox="1"/>
          <p:nvPr/>
        </p:nvSpPr>
        <p:spPr>
          <a:xfrm>
            <a:off x="197838" y="119270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2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9E8B53-85CB-FAE8-08FE-B0BF569F3D94}"/>
              </a:ext>
            </a:extLst>
          </p:cNvPr>
          <p:cNvSpPr txBox="1"/>
          <p:nvPr/>
        </p:nvSpPr>
        <p:spPr>
          <a:xfrm>
            <a:off x="694795" y="119270"/>
            <a:ext cx="4455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목적 및 연구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22D6ED-7412-0160-1F84-C135D45E8681}"/>
              </a:ext>
            </a:extLst>
          </p:cNvPr>
          <p:cNvSpPr txBox="1"/>
          <p:nvPr/>
        </p:nvSpPr>
        <p:spPr>
          <a:xfrm>
            <a:off x="3794757" y="1720676"/>
            <a:ext cx="4602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신곡 추천 방식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98D03A-6EBD-E242-B83C-9815296C148E}"/>
              </a:ext>
            </a:extLst>
          </p:cNvPr>
          <p:cNvSpPr txBox="1"/>
          <p:nvPr/>
        </p:nvSpPr>
        <p:spPr>
          <a:xfrm flipH="1">
            <a:off x="1921624" y="2720617"/>
            <a:ext cx="834874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연도가 가까울 수록 영향력이 더 높다고 생각</a:t>
            </a:r>
            <a:endParaRPr lang="en-US" altLang="ko-KR" sz="2000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/>
            <a:endParaRPr lang="en-US" altLang="ko-KR" sz="2000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/>
            <a:r>
              <a:rPr lang="ko-KR" altLang="en-US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en-US" altLang="ko-KR" sz="2000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/>
            <a:r>
              <a:rPr lang="en-US" altLang="ko-KR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2019</a:t>
            </a:r>
            <a:r>
              <a:rPr lang="ko-KR" altLang="en-US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년의 </a:t>
            </a:r>
            <a:r>
              <a:rPr lang="ko-KR" altLang="en-US" sz="2000" spc="-1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중심성</a:t>
            </a:r>
            <a:r>
              <a:rPr lang="ko-KR" altLang="en-US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* 0.2</a:t>
            </a:r>
          </a:p>
          <a:p>
            <a:pPr algn="ctr"/>
            <a:r>
              <a:rPr lang="en-US" altLang="ko-KR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2020</a:t>
            </a:r>
            <a:r>
              <a:rPr lang="ko-KR" altLang="en-US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년의 </a:t>
            </a:r>
            <a:r>
              <a:rPr lang="ko-KR" altLang="en-US" sz="2000" spc="-1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중심성</a:t>
            </a:r>
            <a:r>
              <a:rPr lang="ko-KR" altLang="en-US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* 0.3</a:t>
            </a:r>
          </a:p>
          <a:p>
            <a:pPr algn="ctr"/>
            <a:r>
              <a:rPr lang="en-US" altLang="ko-KR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2021</a:t>
            </a:r>
            <a:r>
              <a:rPr lang="ko-KR" altLang="en-US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년의 </a:t>
            </a:r>
            <a:r>
              <a:rPr lang="ko-KR" altLang="en-US" sz="2000" spc="-1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중심성</a:t>
            </a:r>
            <a:r>
              <a:rPr lang="ko-KR" altLang="en-US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* 0.5</a:t>
            </a:r>
          </a:p>
          <a:p>
            <a:pPr algn="ctr"/>
            <a:endParaRPr lang="en-US" altLang="ko-KR" sz="2000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/>
            <a:endParaRPr lang="en-US" altLang="ko-KR" sz="2000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/>
            <a:r>
              <a:rPr lang="ko-KR" altLang="en-US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합산하여 최종 영향력을 계산</a:t>
            </a:r>
            <a:endParaRPr lang="en-US" altLang="ko-KR" sz="2000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/>
            <a:endParaRPr lang="en-US" altLang="ko-KR" sz="2000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DB381FB-0528-2DB4-E47E-F598786A137D}"/>
              </a:ext>
            </a:extLst>
          </p:cNvPr>
          <p:cNvCxnSpPr>
            <a:cxnSpLocks/>
          </p:cNvCxnSpPr>
          <p:nvPr/>
        </p:nvCxnSpPr>
        <p:spPr>
          <a:xfrm>
            <a:off x="6096000" y="3150717"/>
            <a:ext cx="0" cy="483121"/>
          </a:xfrm>
          <a:prstGeom prst="straightConnector1">
            <a:avLst/>
          </a:prstGeom>
          <a:ln w="539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2B3741A-8591-9A52-94FE-FDEC84EAAC63}"/>
              </a:ext>
            </a:extLst>
          </p:cNvPr>
          <p:cNvCxnSpPr>
            <a:cxnSpLocks/>
          </p:cNvCxnSpPr>
          <p:nvPr/>
        </p:nvCxnSpPr>
        <p:spPr>
          <a:xfrm>
            <a:off x="6096000" y="4691283"/>
            <a:ext cx="0" cy="483121"/>
          </a:xfrm>
          <a:prstGeom prst="straightConnector1">
            <a:avLst/>
          </a:prstGeom>
          <a:ln w="539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BFC0DC3-D6A0-3380-BE6E-F6EDF5A63657}"/>
              </a:ext>
            </a:extLst>
          </p:cNvPr>
          <p:cNvCxnSpPr>
            <a:cxnSpLocks/>
          </p:cNvCxnSpPr>
          <p:nvPr/>
        </p:nvCxnSpPr>
        <p:spPr>
          <a:xfrm>
            <a:off x="2665141" y="2494527"/>
            <a:ext cx="686171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6173019-4427-288B-E364-A2585E79E99E}"/>
              </a:ext>
            </a:extLst>
          </p:cNvPr>
          <p:cNvSpPr txBox="1"/>
          <p:nvPr/>
        </p:nvSpPr>
        <p:spPr>
          <a:xfrm flipH="1">
            <a:off x="1921624" y="5841196"/>
            <a:ext cx="8348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>
                <a:latin typeface="HY중고딕" panose="02030600000101010101" pitchFamily="18" charset="-127"/>
                <a:ea typeface="HY중고딕" panose="02030600000101010101" pitchFamily="18" charset="-127"/>
              </a:rPr>
              <a:t>최종 영향력과 주간 차트를 이용하여 검증 진행</a:t>
            </a:r>
            <a:endParaRPr lang="en-US" altLang="ko-KR" sz="2000" b="1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350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6E4958-84A8-1AC5-0DEF-16AC53B64FC4}"/>
              </a:ext>
            </a:extLst>
          </p:cNvPr>
          <p:cNvSpPr/>
          <p:nvPr/>
        </p:nvSpPr>
        <p:spPr>
          <a:xfrm>
            <a:off x="-155991" y="-72737"/>
            <a:ext cx="12477300" cy="7018481"/>
          </a:xfrm>
          <a:prstGeom prst="rect">
            <a:avLst/>
          </a:prstGeom>
          <a:solidFill>
            <a:srgbClr val="FD7A2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50F2FDAD-7CBD-41AE-8DCA-12E3DF9642FF}"/>
              </a:ext>
            </a:extLst>
          </p:cNvPr>
          <p:cNvSpPr txBox="1"/>
          <p:nvPr/>
        </p:nvSpPr>
        <p:spPr>
          <a:xfrm>
            <a:off x="9997167" y="6627168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41D5BCE-5077-4EB3-9269-F770FCF64B44}"/>
              </a:ext>
            </a:extLst>
          </p:cNvPr>
          <p:cNvCxnSpPr>
            <a:cxnSpLocks/>
          </p:cNvCxnSpPr>
          <p:nvPr/>
        </p:nvCxnSpPr>
        <p:spPr>
          <a:xfrm>
            <a:off x="621023" y="1282149"/>
            <a:ext cx="11099922" cy="0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4842CDE-0B9C-42D9-919F-671EB0EFF955}"/>
              </a:ext>
            </a:extLst>
          </p:cNvPr>
          <p:cNvSpPr txBox="1"/>
          <p:nvPr/>
        </p:nvSpPr>
        <p:spPr>
          <a:xfrm>
            <a:off x="621023" y="54665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BD7C8-925C-4C40-B4FF-389A00832F98}"/>
              </a:ext>
            </a:extLst>
          </p:cNvPr>
          <p:cNvSpPr txBox="1"/>
          <p:nvPr/>
        </p:nvSpPr>
        <p:spPr>
          <a:xfrm>
            <a:off x="1427654" y="738691"/>
            <a:ext cx="22509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a table of contents</a:t>
            </a:r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3C68CD-0BE6-41A5-B4B1-C019EC696554}"/>
              </a:ext>
            </a:extLst>
          </p:cNvPr>
          <p:cNvSpPr txBox="1"/>
          <p:nvPr/>
        </p:nvSpPr>
        <p:spPr>
          <a:xfrm>
            <a:off x="1517128" y="1979522"/>
            <a:ext cx="4363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32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B7BE76-C517-4454-A4BE-3EB05F94BCCD}"/>
              </a:ext>
            </a:extLst>
          </p:cNvPr>
          <p:cNvSpPr txBox="1"/>
          <p:nvPr/>
        </p:nvSpPr>
        <p:spPr>
          <a:xfrm>
            <a:off x="1517128" y="2690868"/>
            <a:ext cx="43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sz="32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DC0236-4340-4D11-8EB6-962E11288558}"/>
              </a:ext>
            </a:extLst>
          </p:cNvPr>
          <p:cNvSpPr txBox="1"/>
          <p:nvPr/>
        </p:nvSpPr>
        <p:spPr>
          <a:xfrm>
            <a:off x="1506681" y="3396735"/>
            <a:ext cx="447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32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4A19E1-C7A5-48A5-808F-C1A822B536DA}"/>
              </a:ext>
            </a:extLst>
          </p:cNvPr>
          <p:cNvSpPr txBox="1"/>
          <p:nvPr/>
        </p:nvSpPr>
        <p:spPr>
          <a:xfrm>
            <a:off x="1506681" y="4109375"/>
            <a:ext cx="4363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32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29B97D-69B4-4B0B-86EB-BEC5696AE73A}"/>
              </a:ext>
            </a:extLst>
          </p:cNvPr>
          <p:cNvSpPr txBox="1"/>
          <p:nvPr/>
        </p:nvSpPr>
        <p:spPr>
          <a:xfrm>
            <a:off x="2484059" y="2041078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latin typeface="HY견고딕" panose="02030600000101010101" pitchFamily="18" charset="-127"/>
                <a:ea typeface="HY견고딕" panose="02030600000101010101" pitchFamily="18" charset="-127"/>
              </a:rPr>
              <a:t>주제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69408B-CF76-45B8-976D-544838439159}"/>
              </a:ext>
            </a:extLst>
          </p:cNvPr>
          <p:cNvSpPr txBox="1"/>
          <p:nvPr/>
        </p:nvSpPr>
        <p:spPr>
          <a:xfrm>
            <a:off x="2484059" y="2764059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latin typeface="HY견고딕" panose="02030600000101010101" pitchFamily="18" charset="-127"/>
                <a:ea typeface="HY견고딕" panose="02030600000101010101" pitchFamily="18" charset="-127"/>
              </a:rPr>
              <a:t>서론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DF3742-0F19-4528-8116-E5F89BE37B01}"/>
              </a:ext>
            </a:extLst>
          </p:cNvPr>
          <p:cNvSpPr txBox="1"/>
          <p:nvPr/>
        </p:nvSpPr>
        <p:spPr>
          <a:xfrm>
            <a:off x="2471955" y="3459484"/>
            <a:ext cx="1326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latin typeface="HY견고딕" panose="02030600000101010101" pitchFamily="18" charset="-127"/>
                <a:ea typeface="HY견고딕" panose="02030600000101010101" pitchFamily="18" charset="-127"/>
              </a:rPr>
              <a:t>관련 연구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69BEE8-859F-4141-9872-C9B6F7950164}"/>
              </a:ext>
            </a:extLst>
          </p:cNvPr>
          <p:cNvSpPr txBox="1"/>
          <p:nvPr/>
        </p:nvSpPr>
        <p:spPr>
          <a:xfrm>
            <a:off x="2469523" y="4170929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연구 목적 및 연구 방법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6651CB-DF3F-17E8-7679-A5FDE2471F40}"/>
              </a:ext>
            </a:extLst>
          </p:cNvPr>
          <p:cNvSpPr txBox="1"/>
          <p:nvPr/>
        </p:nvSpPr>
        <p:spPr>
          <a:xfrm>
            <a:off x="1506681" y="4817090"/>
            <a:ext cx="4363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endParaRPr lang="ko-KR" altLang="en-US" sz="32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625BA5-0819-CBBF-565B-37E62EC4B93F}"/>
              </a:ext>
            </a:extLst>
          </p:cNvPr>
          <p:cNvSpPr txBox="1"/>
          <p:nvPr/>
        </p:nvSpPr>
        <p:spPr>
          <a:xfrm>
            <a:off x="2469523" y="4878644"/>
            <a:ext cx="2198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결론 및 향후연구</a:t>
            </a:r>
          </a:p>
        </p:txBody>
      </p:sp>
    </p:spTree>
    <p:extLst>
      <p:ext uri="{BB962C8B-B14F-4D97-AF65-F5344CB8AC3E}">
        <p14:creationId xmlns:p14="http://schemas.microsoft.com/office/powerpoint/2010/main" val="82175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E31D14C-1893-8119-9270-AADDCB18679E}"/>
              </a:ext>
            </a:extLst>
          </p:cNvPr>
          <p:cNvSpPr/>
          <p:nvPr/>
        </p:nvSpPr>
        <p:spPr>
          <a:xfrm>
            <a:off x="139148" y="0"/>
            <a:ext cx="387626" cy="11927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B587E-8740-2A28-02D1-E41F725A0C84}"/>
              </a:ext>
            </a:extLst>
          </p:cNvPr>
          <p:cNvSpPr txBox="1"/>
          <p:nvPr/>
        </p:nvSpPr>
        <p:spPr>
          <a:xfrm>
            <a:off x="197838" y="119270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2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9E8B53-85CB-FAE8-08FE-B0BF569F3D94}"/>
              </a:ext>
            </a:extLst>
          </p:cNvPr>
          <p:cNvSpPr txBox="1"/>
          <p:nvPr/>
        </p:nvSpPr>
        <p:spPr>
          <a:xfrm>
            <a:off x="694795" y="119270"/>
            <a:ext cx="4455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목적 및 연구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22D6ED-7412-0160-1F84-C135D45E8681}"/>
              </a:ext>
            </a:extLst>
          </p:cNvPr>
          <p:cNvSpPr txBox="1"/>
          <p:nvPr/>
        </p:nvSpPr>
        <p:spPr>
          <a:xfrm>
            <a:off x="3794757" y="1442380"/>
            <a:ext cx="4602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신곡 추천 방식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78AAB40-8A3F-E4FE-2B19-70BDE3809761}"/>
              </a:ext>
            </a:extLst>
          </p:cNvPr>
          <p:cNvCxnSpPr>
            <a:cxnSpLocks/>
          </p:cNvCxnSpPr>
          <p:nvPr/>
        </p:nvCxnSpPr>
        <p:spPr>
          <a:xfrm>
            <a:off x="2665141" y="2166536"/>
            <a:ext cx="686171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BE1DE85-6A1E-0F00-EEC1-D76378B77C53}"/>
              </a:ext>
            </a:extLst>
          </p:cNvPr>
          <p:cNvSpPr txBox="1"/>
          <p:nvPr/>
        </p:nvSpPr>
        <p:spPr>
          <a:xfrm flipH="1">
            <a:off x="1921624" y="2503879"/>
            <a:ext cx="83487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힙합 프로듀서는 매개 중심성이 가장 적합</a:t>
            </a:r>
            <a:endParaRPr lang="en-US" altLang="ko-KR" sz="2000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/>
            <a:endParaRPr lang="en-US" altLang="ko-KR" sz="2000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/>
            <a:endParaRPr lang="en-US" altLang="ko-KR" sz="2000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/>
            <a:r>
              <a:rPr lang="ko-KR" altLang="en-US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그러나 가중 연결중심성과 점수 차이가 커 보정에 어려움이 있음</a:t>
            </a:r>
            <a:endParaRPr lang="en-US" altLang="ko-KR" sz="2000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/>
            <a:r>
              <a:rPr lang="ko-KR" altLang="en-US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가중연결 중심성으로 분석하였을 때도 적합한 모습을 보임 </a:t>
            </a:r>
            <a:endParaRPr lang="en-US" altLang="ko-KR" sz="2000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/>
            <a:endParaRPr lang="en-US" altLang="ko-KR" sz="2000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/>
            <a:endParaRPr lang="en-US" altLang="ko-KR" sz="2000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/>
            <a:r>
              <a:rPr lang="ko-KR" altLang="en-US" sz="20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신곡 추천에서는 가중연결 </a:t>
            </a:r>
            <a:r>
              <a:rPr lang="ko-KR" altLang="en-US" sz="2000" b="1" spc="-1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중심성</a:t>
            </a:r>
            <a:r>
              <a:rPr lang="ko-KR" altLang="en-US" sz="20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 이용</a:t>
            </a:r>
            <a:endParaRPr lang="en-US" altLang="ko-KR" sz="2000" b="1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384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원호 42">
            <a:extLst>
              <a:ext uri="{FF2B5EF4-FFF2-40B4-BE49-F238E27FC236}">
                <a16:creationId xmlns:a16="http://schemas.microsoft.com/office/drawing/2014/main" id="{7EAF148F-3A3E-4ACA-88E9-394737AC987E}"/>
              </a:ext>
            </a:extLst>
          </p:cNvPr>
          <p:cNvSpPr/>
          <p:nvPr/>
        </p:nvSpPr>
        <p:spPr>
          <a:xfrm rot="5400000">
            <a:off x="1165581" y="2326664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4" name="원호 43">
            <a:extLst>
              <a:ext uri="{FF2B5EF4-FFF2-40B4-BE49-F238E27FC236}">
                <a16:creationId xmlns:a16="http://schemas.microsoft.com/office/drawing/2014/main" id="{FD7BA167-2880-43B8-9CBD-A2DAEB966793}"/>
              </a:ext>
            </a:extLst>
          </p:cNvPr>
          <p:cNvSpPr/>
          <p:nvPr/>
        </p:nvSpPr>
        <p:spPr>
          <a:xfrm>
            <a:off x="1165581" y="2326664"/>
            <a:ext cx="1965434" cy="1965434"/>
          </a:xfrm>
          <a:prstGeom prst="arc">
            <a:avLst>
              <a:gd name="adj1" fmla="val 5320067"/>
              <a:gd name="adj2" fmla="val 943701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1E6FF1C-97F0-4AD8-AE02-5C22E54B13C2}"/>
              </a:ext>
            </a:extLst>
          </p:cNvPr>
          <p:cNvSpPr txBox="1"/>
          <p:nvPr/>
        </p:nvSpPr>
        <p:spPr>
          <a:xfrm>
            <a:off x="1611131" y="3016993"/>
            <a:ext cx="1074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78%</a:t>
            </a:r>
            <a:endParaRPr lang="ko-KR" altLang="en-US" sz="3200" b="1" dirty="0">
              <a:solidFill>
                <a:srgbClr val="40474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1" name="テキスト ボックス 17">
            <a:extLst>
              <a:ext uri="{FF2B5EF4-FFF2-40B4-BE49-F238E27FC236}">
                <a16:creationId xmlns:a16="http://schemas.microsoft.com/office/drawing/2014/main" id="{2989F9A3-68E0-4970-803F-AD5A6CD19E7E}"/>
              </a:ext>
            </a:extLst>
          </p:cNvPr>
          <p:cNvSpPr txBox="1"/>
          <p:nvPr/>
        </p:nvSpPr>
        <p:spPr>
          <a:xfrm>
            <a:off x="1825131" y="475334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댄스</a:t>
            </a:r>
            <a:endParaRPr kumimoji="1" lang="ja-JP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2" name="원호 61">
            <a:extLst>
              <a:ext uri="{FF2B5EF4-FFF2-40B4-BE49-F238E27FC236}">
                <a16:creationId xmlns:a16="http://schemas.microsoft.com/office/drawing/2014/main" id="{209FDCB3-76CD-43ED-982B-76AD77C1857C}"/>
              </a:ext>
            </a:extLst>
          </p:cNvPr>
          <p:cNvSpPr/>
          <p:nvPr/>
        </p:nvSpPr>
        <p:spPr>
          <a:xfrm rot="5400000">
            <a:off x="5148118" y="2326664"/>
            <a:ext cx="1965434" cy="1965434"/>
          </a:xfrm>
          <a:prstGeom prst="arc">
            <a:avLst>
              <a:gd name="adj1" fmla="val 14005023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3" name="원호 62">
            <a:extLst>
              <a:ext uri="{FF2B5EF4-FFF2-40B4-BE49-F238E27FC236}">
                <a16:creationId xmlns:a16="http://schemas.microsoft.com/office/drawing/2014/main" id="{D995A597-987B-493A-9C55-F86CBDF3EC71}"/>
              </a:ext>
            </a:extLst>
          </p:cNvPr>
          <p:cNvSpPr/>
          <p:nvPr/>
        </p:nvSpPr>
        <p:spPr>
          <a:xfrm>
            <a:off x="5148118" y="2326664"/>
            <a:ext cx="1965434" cy="1965434"/>
          </a:xfrm>
          <a:prstGeom prst="arc">
            <a:avLst>
              <a:gd name="adj1" fmla="val 5320067"/>
              <a:gd name="adj2" fmla="val 3702380"/>
            </a:avLst>
          </a:prstGeom>
          <a:ln w="3810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4871E72-B634-4F1C-80F1-EC6E77BCB496}"/>
              </a:ext>
            </a:extLst>
          </p:cNvPr>
          <p:cNvSpPr txBox="1"/>
          <p:nvPr/>
        </p:nvSpPr>
        <p:spPr>
          <a:xfrm>
            <a:off x="5593670" y="3016993"/>
            <a:ext cx="1074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92%</a:t>
            </a:r>
            <a:endParaRPr lang="ko-KR" altLang="en-US" sz="3200" b="1" dirty="0">
              <a:solidFill>
                <a:srgbClr val="40474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5" name="テキスト ボックス 17">
            <a:extLst>
              <a:ext uri="{FF2B5EF4-FFF2-40B4-BE49-F238E27FC236}">
                <a16:creationId xmlns:a16="http://schemas.microsoft.com/office/drawing/2014/main" id="{77DEB50B-8E4F-4FAD-8E1D-A6B287F375C1}"/>
              </a:ext>
            </a:extLst>
          </p:cNvPr>
          <p:cNvSpPr txBox="1"/>
          <p:nvPr/>
        </p:nvSpPr>
        <p:spPr>
          <a:xfrm>
            <a:off x="5812263" y="475334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힙합</a:t>
            </a:r>
            <a:endParaRPr kumimoji="1" lang="ja-JP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A7CC360F-6259-424B-971C-DA3C1BFB4767}"/>
              </a:ext>
            </a:extLst>
          </p:cNvPr>
          <p:cNvCxnSpPr/>
          <p:nvPr/>
        </p:nvCxnSpPr>
        <p:spPr>
          <a:xfrm>
            <a:off x="5781040" y="4763758"/>
            <a:ext cx="62992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원호 66">
            <a:extLst>
              <a:ext uri="{FF2B5EF4-FFF2-40B4-BE49-F238E27FC236}">
                <a16:creationId xmlns:a16="http://schemas.microsoft.com/office/drawing/2014/main" id="{8B84D4B0-9D17-4495-8EB8-F63245DC2414}"/>
              </a:ext>
            </a:extLst>
          </p:cNvPr>
          <p:cNvSpPr/>
          <p:nvPr/>
        </p:nvSpPr>
        <p:spPr>
          <a:xfrm rot="5400000">
            <a:off x="9130654" y="2326664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8" name="원호 67">
            <a:extLst>
              <a:ext uri="{FF2B5EF4-FFF2-40B4-BE49-F238E27FC236}">
                <a16:creationId xmlns:a16="http://schemas.microsoft.com/office/drawing/2014/main" id="{25CDC5E6-61A2-4108-9ED7-3D45FD139742}"/>
              </a:ext>
            </a:extLst>
          </p:cNvPr>
          <p:cNvSpPr/>
          <p:nvPr/>
        </p:nvSpPr>
        <p:spPr>
          <a:xfrm>
            <a:off x="9130654" y="2326664"/>
            <a:ext cx="1965434" cy="1965434"/>
          </a:xfrm>
          <a:prstGeom prst="arc">
            <a:avLst>
              <a:gd name="adj1" fmla="val 5320067"/>
              <a:gd name="adj2" fmla="val 21303381"/>
            </a:avLst>
          </a:prstGeom>
          <a:ln w="3810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EE9860A-C205-414A-882F-A1E067A65E59}"/>
              </a:ext>
            </a:extLst>
          </p:cNvPr>
          <p:cNvSpPr txBox="1"/>
          <p:nvPr/>
        </p:nvSpPr>
        <p:spPr>
          <a:xfrm>
            <a:off x="9576205" y="3016993"/>
            <a:ext cx="1074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73%</a:t>
            </a:r>
            <a:endParaRPr lang="ko-KR" altLang="en-US" sz="3200" b="1" dirty="0">
              <a:solidFill>
                <a:srgbClr val="40474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0" name="テキスト ボックス 17">
            <a:extLst>
              <a:ext uri="{FF2B5EF4-FFF2-40B4-BE49-F238E27FC236}">
                <a16:creationId xmlns:a16="http://schemas.microsoft.com/office/drawing/2014/main" id="{B43F8432-9C5F-4B64-95F3-F0D042CFB5DD}"/>
              </a:ext>
            </a:extLst>
          </p:cNvPr>
          <p:cNvSpPr txBox="1"/>
          <p:nvPr/>
        </p:nvSpPr>
        <p:spPr>
          <a:xfrm>
            <a:off x="9790204" y="475334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인디</a:t>
            </a:r>
            <a:endParaRPr kumimoji="1" lang="ja-JP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72943347-0B04-4E1D-A49A-0729B007F7E0}"/>
              </a:ext>
            </a:extLst>
          </p:cNvPr>
          <p:cNvCxnSpPr/>
          <p:nvPr/>
        </p:nvCxnSpPr>
        <p:spPr>
          <a:xfrm>
            <a:off x="9798411" y="4763758"/>
            <a:ext cx="62992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195C361-CCAB-4AA9-BEE4-14FD48DE47F8}"/>
              </a:ext>
            </a:extLst>
          </p:cNvPr>
          <p:cNvSpPr/>
          <p:nvPr/>
        </p:nvSpPr>
        <p:spPr>
          <a:xfrm rot="5400000">
            <a:off x="2095462" y="4447391"/>
            <a:ext cx="36000" cy="68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E6BFD-2797-7CBD-0B82-5F8B2EF0F5A9}"/>
              </a:ext>
            </a:extLst>
          </p:cNvPr>
          <p:cNvSpPr txBox="1"/>
          <p:nvPr/>
        </p:nvSpPr>
        <p:spPr>
          <a:xfrm>
            <a:off x="3794757" y="908943"/>
            <a:ext cx="4602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신곡 추천 분석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8D240F-67FA-607D-D220-24155B22025C}"/>
              </a:ext>
            </a:extLst>
          </p:cNvPr>
          <p:cNvSpPr/>
          <p:nvPr/>
        </p:nvSpPr>
        <p:spPr>
          <a:xfrm>
            <a:off x="139148" y="0"/>
            <a:ext cx="387626" cy="11927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764A40-98F0-B995-3283-5A95C61ED085}"/>
              </a:ext>
            </a:extLst>
          </p:cNvPr>
          <p:cNvSpPr txBox="1"/>
          <p:nvPr/>
        </p:nvSpPr>
        <p:spPr>
          <a:xfrm>
            <a:off x="197838" y="119270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2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96F485-3CF2-0B57-2F0A-AA3E6D1871D8}"/>
              </a:ext>
            </a:extLst>
          </p:cNvPr>
          <p:cNvSpPr txBox="1"/>
          <p:nvPr/>
        </p:nvSpPr>
        <p:spPr>
          <a:xfrm>
            <a:off x="694795" y="119270"/>
            <a:ext cx="4455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목적 및 연구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9B96FE-5BCF-6605-5021-706B22216D16}"/>
              </a:ext>
            </a:extLst>
          </p:cNvPr>
          <p:cNvSpPr txBox="1"/>
          <p:nvPr/>
        </p:nvSpPr>
        <p:spPr>
          <a:xfrm flipH="1">
            <a:off x="1189071" y="1547592"/>
            <a:ext cx="9813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발매 </a:t>
            </a:r>
            <a:r>
              <a:rPr lang="en-US" altLang="ko-KR" sz="20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1,2</a:t>
            </a:r>
            <a:r>
              <a:rPr lang="ko-KR" altLang="en-US" sz="20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주차 </a:t>
            </a:r>
            <a:r>
              <a:rPr lang="ko-KR" altLang="en-US" sz="2000" b="1" spc="-1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예측률</a:t>
            </a:r>
            <a:endParaRPr lang="en-US" altLang="ko-KR" sz="2000" b="1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B707A9-4720-8CAA-9687-B2CBAA889372}"/>
              </a:ext>
            </a:extLst>
          </p:cNvPr>
          <p:cNvSpPr txBox="1"/>
          <p:nvPr/>
        </p:nvSpPr>
        <p:spPr>
          <a:xfrm flipH="1">
            <a:off x="4761223" y="5212694"/>
            <a:ext cx="2739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77</a:t>
            </a:r>
            <a:r>
              <a:rPr lang="ko-KR" altLang="en-US" sz="1600" spc="-1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곡중</a:t>
            </a:r>
            <a:r>
              <a:rPr lang="ko-KR" altLang="en-US" sz="16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6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71</a:t>
            </a:r>
            <a:r>
              <a:rPr lang="ko-KR" altLang="en-US" sz="16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곡 예측</a:t>
            </a:r>
            <a:endParaRPr lang="en-US" altLang="ko-KR" sz="1600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/>
            <a:r>
              <a:rPr lang="ko-KR" altLang="en-US" sz="1600" spc="-1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중심성</a:t>
            </a:r>
            <a:r>
              <a:rPr lang="ko-KR" altLang="en-US" sz="16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 수치도 적합</a:t>
            </a:r>
            <a:endParaRPr lang="en-US" altLang="ko-KR" sz="1600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C1DF8A-2702-43D0-48D3-E859D860018D}"/>
              </a:ext>
            </a:extLst>
          </p:cNvPr>
          <p:cNvSpPr txBox="1"/>
          <p:nvPr/>
        </p:nvSpPr>
        <p:spPr>
          <a:xfrm flipH="1">
            <a:off x="640259" y="5212693"/>
            <a:ext cx="3016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107</a:t>
            </a:r>
            <a:r>
              <a:rPr lang="ko-KR" altLang="en-US" sz="16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곡 중 </a:t>
            </a:r>
            <a:r>
              <a:rPr lang="en-US" altLang="ko-KR" sz="16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84</a:t>
            </a:r>
            <a:r>
              <a:rPr lang="ko-KR" altLang="en-US" sz="16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곡 예측</a:t>
            </a:r>
            <a:endParaRPr lang="en-US" altLang="ko-KR" sz="1600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/>
            <a:r>
              <a:rPr lang="ko-KR" altLang="en-US" sz="1600" spc="-1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중심성</a:t>
            </a:r>
            <a:r>
              <a:rPr lang="ko-KR" altLang="en-US" sz="16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 수치가 </a:t>
            </a:r>
            <a:r>
              <a:rPr lang="en-US" altLang="ko-KR" sz="16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1</a:t>
            </a:r>
            <a:r>
              <a:rPr lang="ko-KR" altLang="en-US" sz="16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이하인 곡이</a:t>
            </a:r>
            <a:r>
              <a:rPr lang="en-US" altLang="ko-KR" sz="16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 49</a:t>
            </a:r>
            <a:r>
              <a:rPr lang="ko-KR" altLang="en-US" sz="16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곡</a:t>
            </a:r>
            <a:endParaRPr lang="en-US" altLang="ko-KR" sz="1600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EC22F0-4570-5C58-AD33-15A7C6072A3F}"/>
              </a:ext>
            </a:extLst>
          </p:cNvPr>
          <p:cNvSpPr txBox="1"/>
          <p:nvPr/>
        </p:nvSpPr>
        <p:spPr>
          <a:xfrm flipH="1">
            <a:off x="8605332" y="5212692"/>
            <a:ext cx="3016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61</a:t>
            </a:r>
            <a:r>
              <a:rPr lang="ko-KR" altLang="en-US" sz="16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곡 중 </a:t>
            </a:r>
            <a:r>
              <a:rPr lang="en-US" altLang="ko-KR" sz="16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45</a:t>
            </a:r>
            <a:r>
              <a:rPr lang="ko-KR" altLang="en-US" sz="16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개의 곡 예측</a:t>
            </a:r>
            <a:endParaRPr lang="en-US" altLang="ko-KR" sz="1600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/>
            <a:r>
              <a:rPr lang="ko-KR" altLang="en-US" sz="1600" spc="-1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중심성</a:t>
            </a:r>
            <a:r>
              <a:rPr lang="ko-KR" altLang="en-US" sz="16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 수치가 </a:t>
            </a:r>
            <a:r>
              <a:rPr lang="en-US" altLang="ko-KR" sz="16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1</a:t>
            </a:r>
            <a:r>
              <a:rPr lang="ko-KR" altLang="en-US" sz="16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이하인 곡이 </a:t>
            </a:r>
            <a:r>
              <a:rPr lang="en-US" altLang="ko-KR" sz="16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32</a:t>
            </a:r>
            <a:r>
              <a:rPr lang="ko-KR" altLang="en-US" sz="16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곡</a:t>
            </a:r>
            <a:endParaRPr lang="en-US" altLang="ko-KR" sz="1600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5BAE99-6153-DB1D-F28A-F75F5DDFB12C}"/>
              </a:ext>
            </a:extLst>
          </p:cNvPr>
          <p:cNvSpPr txBox="1"/>
          <p:nvPr/>
        </p:nvSpPr>
        <p:spPr>
          <a:xfrm flipH="1">
            <a:off x="1921623" y="6079956"/>
            <a:ext cx="8348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예측은 잘 되었으나 댄스와 </a:t>
            </a:r>
            <a:r>
              <a:rPr lang="ko-KR" altLang="en-US" sz="2000" b="1" spc="-1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인디</a:t>
            </a:r>
            <a:r>
              <a:rPr lang="ko-KR" altLang="en-US" sz="20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 분야에서 </a:t>
            </a:r>
            <a:r>
              <a:rPr lang="ko-KR" altLang="en-US" sz="2000" b="1" spc="-1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중심성</a:t>
            </a:r>
            <a:r>
              <a:rPr lang="ko-KR" altLang="en-US" sz="20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 수치 적합성 문제 발생</a:t>
            </a:r>
            <a:endParaRPr lang="en-US" altLang="ko-KR" sz="2000" b="1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563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호 1">
            <a:extLst>
              <a:ext uri="{FF2B5EF4-FFF2-40B4-BE49-F238E27FC236}">
                <a16:creationId xmlns:a16="http://schemas.microsoft.com/office/drawing/2014/main" id="{75FD2F85-8E3A-CBA4-CEB8-8F34F733B765}"/>
              </a:ext>
            </a:extLst>
          </p:cNvPr>
          <p:cNvSpPr/>
          <p:nvPr/>
        </p:nvSpPr>
        <p:spPr>
          <a:xfrm rot="5400000">
            <a:off x="1161598" y="2341146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3" name="원호 42">
            <a:extLst>
              <a:ext uri="{FF2B5EF4-FFF2-40B4-BE49-F238E27FC236}">
                <a16:creationId xmlns:a16="http://schemas.microsoft.com/office/drawing/2014/main" id="{7EAF148F-3A3E-4ACA-88E9-394737AC987E}"/>
              </a:ext>
            </a:extLst>
          </p:cNvPr>
          <p:cNvSpPr/>
          <p:nvPr/>
        </p:nvSpPr>
        <p:spPr>
          <a:xfrm rot="5400000">
            <a:off x="1165581" y="2326664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4" name="원호 43">
            <a:extLst>
              <a:ext uri="{FF2B5EF4-FFF2-40B4-BE49-F238E27FC236}">
                <a16:creationId xmlns:a16="http://schemas.microsoft.com/office/drawing/2014/main" id="{FD7BA167-2880-43B8-9CBD-A2DAEB966793}"/>
              </a:ext>
            </a:extLst>
          </p:cNvPr>
          <p:cNvSpPr/>
          <p:nvPr/>
        </p:nvSpPr>
        <p:spPr>
          <a:xfrm>
            <a:off x="1165581" y="2326664"/>
            <a:ext cx="1965434" cy="1965434"/>
          </a:xfrm>
          <a:prstGeom prst="arc">
            <a:avLst>
              <a:gd name="adj1" fmla="val 5320067"/>
              <a:gd name="adj2" fmla="val 20985040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1E6FF1C-97F0-4AD8-AE02-5C22E54B13C2}"/>
              </a:ext>
            </a:extLst>
          </p:cNvPr>
          <p:cNvSpPr txBox="1"/>
          <p:nvPr/>
        </p:nvSpPr>
        <p:spPr>
          <a:xfrm>
            <a:off x="1611131" y="3016993"/>
            <a:ext cx="1074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73%</a:t>
            </a:r>
            <a:endParaRPr lang="ko-KR" altLang="en-US" sz="3200" b="1" dirty="0">
              <a:solidFill>
                <a:srgbClr val="40474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1" name="テキスト ボックス 17">
            <a:extLst>
              <a:ext uri="{FF2B5EF4-FFF2-40B4-BE49-F238E27FC236}">
                <a16:creationId xmlns:a16="http://schemas.microsoft.com/office/drawing/2014/main" id="{2989F9A3-68E0-4970-803F-AD5A6CD19E7E}"/>
              </a:ext>
            </a:extLst>
          </p:cNvPr>
          <p:cNvSpPr txBox="1"/>
          <p:nvPr/>
        </p:nvSpPr>
        <p:spPr>
          <a:xfrm>
            <a:off x="1825131" y="475334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댄스</a:t>
            </a:r>
            <a:endParaRPr kumimoji="1" lang="ja-JP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2" name="원호 61">
            <a:extLst>
              <a:ext uri="{FF2B5EF4-FFF2-40B4-BE49-F238E27FC236}">
                <a16:creationId xmlns:a16="http://schemas.microsoft.com/office/drawing/2014/main" id="{209FDCB3-76CD-43ED-982B-76AD77C1857C}"/>
              </a:ext>
            </a:extLst>
          </p:cNvPr>
          <p:cNvSpPr/>
          <p:nvPr/>
        </p:nvSpPr>
        <p:spPr>
          <a:xfrm rot="5400000">
            <a:off x="5148118" y="2326664"/>
            <a:ext cx="1965434" cy="1965434"/>
          </a:xfrm>
          <a:prstGeom prst="arc">
            <a:avLst>
              <a:gd name="adj1" fmla="val 14005023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3" name="원호 62">
            <a:extLst>
              <a:ext uri="{FF2B5EF4-FFF2-40B4-BE49-F238E27FC236}">
                <a16:creationId xmlns:a16="http://schemas.microsoft.com/office/drawing/2014/main" id="{D995A597-987B-493A-9C55-F86CBDF3EC71}"/>
              </a:ext>
            </a:extLst>
          </p:cNvPr>
          <p:cNvSpPr/>
          <p:nvPr/>
        </p:nvSpPr>
        <p:spPr>
          <a:xfrm>
            <a:off x="5148118" y="2326664"/>
            <a:ext cx="1965434" cy="1965434"/>
          </a:xfrm>
          <a:prstGeom prst="arc">
            <a:avLst>
              <a:gd name="adj1" fmla="val 5320067"/>
              <a:gd name="adj2" fmla="val 3402269"/>
            </a:avLst>
          </a:prstGeom>
          <a:ln w="3810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4871E72-B634-4F1C-80F1-EC6E77BCB496}"/>
              </a:ext>
            </a:extLst>
          </p:cNvPr>
          <p:cNvSpPr txBox="1"/>
          <p:nvPr/>
        </p:nvSpPr>
        <p:spPr>
          <a:xfrm>
            <a:off x="5593670" y="3016993"/>
            <a:ext cx="1074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90%</a:t>
            </a:r>
            <a:endParaRPr lang="ko-KR" altLang="en-US" sz="3200" b="1" dirty="0">
              <a:solidFill>
                <a:srgbClr val="40474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5" name="テキスト ボックス 17">
            <a:extLst>
              <a:ext uri="{FF2B5EF4-FFF2-40B4-BE49-F238E27FC236}">
                <a16:creationId xmlns:a16="http://schemas.microsoft.com/office/drawing/2014/main" id="{77DEB50B-8E4F-4FAD-8E1D-A6B287F375C1}"/>
              </a:ext>
            </a:extLst>
          </p:cNvPr>
          <p:cNvSpPr txBox="1"/>
          <p:nvPr/>
        </p:nvSpPr>
        <p:spPr>
          <a:xfrm>
            <a:off x="5812263" y="475334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힙합</a:t>
            </a:r>
            <a:endParaRPr kumimoji="1" lang="ja-JP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A7CC360F-6259-424B-971C-DA3C1BFB4767}"/>
              </a:ext>
            </a:extLst>
          </p:cNvPr>
          <p:cNvCxnSpPr/>
          <p:nvPr/>
        </p:nvCxnSpPr>
        <p:spPr>
          <a:xfrm>
            <a:off x="5781040" y="4763758"/>
            <a:ext cx="62992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원호 66">
            <a:extLst>
              <a:ext uri="{FF2B5EF4-FFF2-40B4-BE49-F238E27FC236}">
                <a16:creationId xmlns:a16="http://schemas.microsoft.com/office/drawing/2014/main" id="{8B84D4B0-9D17-4495-8EB8-F63245DC2414}"/>
              </a:ext>
            </a:extLst>
          </p:cNvPr>
          <p:cNvSpPr/>
          <p:nvPr/>
        </p:nvSpPr>
        <p:spPr>
          <a:xfrm rot="5400000">
            <a:off x="9130654" y="2326664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8" name="원호 67">
            <a:extLst>
              <a:ext uri="{FF2B5EF4-FFF2-40B4-BE49-F238E27FC236}">
                <a16:creationId xmlns:a16="http://schemas.microsoft.com/office/drawing/2014/main" id="{25CDC5E6-61A2-4108-9ED7-3D45FD139742}"/>
              </a:ext>
            </a:extLst>
          </p:cNvPr>
          <p:cNvSpPr/>
          <p:nvPr/>
        </p:nvSpPr>
        <p:spPr>
          <a:xfrm>
            <a:off x="9130654" y="2326664"/>
            <a:ext cx="1965434" cy="1965434"/>
          </a:xfrm>
          <a:prstGeom prst="arc">
            <a:avLst>
              <a:gd name="adj1" fmla="val 5320067"/>
              <a:gd name="adj2" fmla="val 3110900"/>
            </a:avLst>
          </a:prstGeom>
          <a:ln w="3810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EE9860A-C205-414A-882F-A1E067A65E59}"/>
              </a:ext>
            </a:extLst>
          </p:cNvPr>
          <p:cNvSpPr txBox="1"/>
          <p:nvPr/>
        </p:nvSpPr>
        <p:spPr>
          <a:xfrm>
            <a:off x="9576206" y="3016993"/>
            <a:ext cx="1074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88%</a:t>
            </a:r>
            <a:endParaRPr lang="ko-KR" altLang="en-US" sz="3200" b="1" dirty="0">
              <a:solidFill>
                <a:srgbClr val="40474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0" name="テキスト ボックス 17">
            <a:extLst>
              <a:ext uri="{FF2B5EF4-FFF2-40B4-BE49-F238E27FC236}">
                <a16:creationId xmlns:a16="http://schemas.microsoft.com/office/drawing/2014/main" id="{B43F8432-9C5F-4B64-95F3-F0D042CFB5DD}"/>
              </a:ext>
            </a:extLst>
          </p:cNvPr>
          <p:cNvSpPr txBox="1"/>
          <p:nvPr/>
        </p:nvSpPr>
        <p:spPr>
          <a:xfrm>
            <a:off x="9790204" y="475334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인디</a:t>
            </a:r>
            <a:endParaRPr kumimoji="1" lang="ja-JP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72943347-0B04-4E1D-A49A-0729B007F7E0}"/>
              </a:ext>
            </a:extLst>
          </p:cNvPr>
          <p:cNvCxnSpPr/>
          <p:nvPr/>
        </p:nvCxnSpPr>
        <p:spPr>
          <a:xfrm>
            <a:off x="9798411" y="4763758"/>
            <a:ext cx="62992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195C361-CCAB-4AA9-BEE4-14FD48DE47F8}"/>
              </a:ext>
            </a:extLst>
          </p:cNvPr>
          <p:cNvSpPr/>
          <p:nvPr/>
        </p:nvSpPr>
        <p:spPr>
          <a:xfrm rot="5400000">
            <a:off x="2095462" y="4447391"/>
            <a:ext cx="36000" cy="68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E6BFD-2797-7CBD-0B82-5F8B2EF0F5A9}"/>
              </a:ext>
            </a:extLst>
          </p:cNvPr>
          <p:cNvSpPr txBox="1"/>
          <p:nvPr/>
        </p:nvSpPr>
        <p:spPr>
          <a:xfrm>
            <a:off x="3794757" y="908943"/>
            <a:ext cx="4602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신곡 추천 분석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8D240F-67FA-607D-D220-24155B22025C}"/>
              </a:ext>
            </a:extLst>
          </p:cNvPr>
          <p:cNvSpPr/>
          <p:nvPr/>
        </p:nvSpPr>
        <p:spPr>
          <a:xfrm>
            <a:off x="139148" y="0"/>
            <a:ext cx="387626" cy="11927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764A40-98F0-B995-3283-5A95C61ED085}"/>
              </a:ext>
            </a:extLst>
          </p:cNvPr>
          <p:cNvSpPr txBox="1"/>
          <p:nvPr/>
        </p:nvSpPr>
        <p:spPr>
          <a:xfrm>
            <a:off x="197838" y="119270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2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96F485-3CF2-0B57-2F0A-AA3E6D1871D8}"/>
              </a:ext>
            </a:extLst>
          </p:cNvPr>
          <p:cNvSpPr txBox="1"/>
          <p:nvPr/>
        </p:nvSpPr>
        <p:spPr>
          <a:xfrm>
            <a:off x="694795" y="119270"/>
            <a:ext cx="4455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목적 및 연구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9B96FE-5BCF-6605-5021-706B22216D16}"/>
              </a:ext>
            </a:extLst>
          </p:cNvPr>
          <p:cNvSpPr txBox="1"/>
          <p:nvPr/>
        </p:nvSpPr>
        <p:spPr>
          <a:xfrm flipH="1">
            <a:off x="1189071" y="1547592"/>
            <a:ext cx="9813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발매 </a:t>
            </a:r>
            <a:r>
              <a:rPr lang="en-US" altLang="ko-KR" sz="20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4</a:t>
            </a:r>
            <a:r>
              <a:rPr lang="ko-KR" altLang="en-US" sz="20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주 후 </a:t>
            </a:r>
            <a:r>
              <a:rPr lang="ko-KR" altLang="en-US" sz="2000" b="1" spc="-1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예측률</a:t>
            </a:r>
            <a:endParaRPr lang="en-US" altLang="ko-KR" sz="2000" b="1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B707A9-4720-8CAA-9687-B2CBAA889372}"/>
              </a:ext>
            </a:extLst>
          </p:cNvPr>
          <p:cNvSpPr txBox="1"/>
          <p:nvPr/>
        </p:nvSpPr>
        <p:spPr>
          <a:xfrm flipH="1">
            <a:off x="4401616" y="5212694"/>
            <a:ext cx="3458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41</a:t>
            </a:r>
            <a:r>
              <a:rPr lang="ko-KR" altLang="en-US" sz="1600" spc="-1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곡중</a:t>
            </a:r>
            <a:r>
              <a:rPr lang="ko-KR" altLang="en-US" sz="16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6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37</a:t>
            </a:r>
            <a:r>
              <a:rPr lang="ko-KR" altLang="en-US" sz="16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곡 예측</a:t>
            </a:r>
            <a:endParaRPr lang="en-US" altLang="ko-KR" sz="1600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/>
            <a:r>
              <a:rPr lang="ko-KR" altLang="en-US" sz="1600" spc="-1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중심성</a:t>
            </a:r>
            <a:r>
              <a:rPr lang="ko-KR" altLang="en-US" sz="16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 수치가 </a:t>
            </a:r>
            <a:r>
              <a:rPr lang="en-US" altLang="ko-KR" sz="16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1</a:t>
            </a:r>
            <a:r>
              <a:rPr lang="ko-KR" altLang="en-US" sz="16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이하인 곡이 단 </a:t>
            </a:r>
            <a:r>
              <a:rPr lang="en-US" altLang="ko-KR" sz="16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7</a:t>
            </a:r>
            <a:r>
              <a:rPr lang="ko-KR" altLang="en-US" sz="16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곡</a:t>
            </a:r>
            <a:endParaRPr lang="en-US" altLang="ko-KR" sz="1600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C1DF8A-2702-43D0-48D3-E859D860018D}"/>
              </a:ext>
            </a:extLst>
          </p:cNvPr>
          <p:cNvSpPr txBox="1"/>
          <p:nvPr/>
        </p:nvSpPr>
        <p:spPr>
          <a:xfrm flipH="1">
            <a:off x="640259" y="5212693"/>
            <a:ext cx="3016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66</a:t>
            </a:r>
            <a:r>
              <a:rPr lang="ko-KR" altLang="en-US" sz="16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곡 중 </a:t>
            </a:r>
            <a:r>
              <a:rPr lang="en-US" altLang="ko-KR" sz="16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48</a:t>
            </a:r>
            <a:r>
              <a:rPr lang="ko-KR" altLang="en-US" sz="16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곡 예측</a:t>
            </a:r>
            <a:endParaRPr lang="en-US" altLang="ko-KR" sz="1600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/>
            <a:r>
              <a:rPr lang="ko-KR" altLang="en-US" sz="1600" spc="-1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중심성</a:t>
            </a:r>
            <a:r>
              <a:rPr lang="ko-KR" altLang="en-US" sz="16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 수치가 </a:t>
            </a:r>
            <a:r>
              <a:rPr lang="en-US" altLang="ko-KR" sz="16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1</a:t>
            </a:r>
            <a:r>
              <a:rPr lang="ko-KR" altLang="en-US" sz="16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이하인 곡이</a:t>
            </a:r>
            <a:r>
              <a:rPr lang="en-US" altLang="ko-KR" sz="16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 24</a:t>
            </a:r>
            <a:r>
              <a:rPr lang="ko-KR" altLang="en-US" sz="16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곡</a:t>
            </a:r>
            <a:endParaRPr lang="en-US" altLang="ko-KR" sz="1600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EC22F0-4570-5C58-AD33-15A7C6072A3F}"/>
              </a:ext>
            </a:extLst>
          </p:cNvPr>
          <p:cNvSpPr txBox="1"/>
          <p:nvPr/>
        </p:nvSpPr>
        <p:spPr>
          <a:xfrm flipH="1">
            <a:off x="8605332" y="5212692"/>
            <a:ext cx="3016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33</a:t>
            </a:r>
            <a:r>
              <a:rPr lang="ko-KR" altLang="en-US" sz="16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곡 중 </a:t>
            </a:r>
            <a:r>
              <a:rPr lang="en-US" altLang="ko-KR" sz="16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29</a:t>
            </a:r>
            <a:r>
              <a:rPr lang="ko-KR" altLang="en-US" sz="16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개의 곡 예측</a:t>
            </a:r>
            <a:endParaRPr lang="en-US" altLang="ko-KR" sz="1600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/>
            <a:r>
              <a:rPr lang="ko-KR" altLang="en-US" sz="1600" spc="-1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중심성</a:t>
            </a:r>
            <a:r>
              <a:rPr lang="ko-KR" altLang="en-US" sz="16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 수치가 </a:t>
            </a:r>
            <a:r>
              <a:rPr lang="en-US" altLang="ko-KR" sz="16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1</a:t>
            </a:r>
            <a:r>
              <a:rPr lang="ko-KR" altLang="en-US" sz="16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이하인 곡이 </a:t>
            </a:r>
            <a:r>
              <a:rPr lang="en-US" altLang="ko-KR" sz="16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19</a:t>
            </a:r>
            <a:r>
              <a:rPr lang="ko-KR" altLang="en-US" sz="16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곡</a:t>
            </a:r>
            <a:endParaRPr lang="en-US" altLang="ko-KR" sz="1600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5BAE99-6153-DB1D-F28A-F75F5DDFB12C}"/>
              </a:ext>
            </a:extLst>
          </p:cNvPr>
          <p:cNvSpPr txBox="1"/>
          <p:nvPr/>
        </p:nvSpPr>
        <p:spPr>
          <a:xfrm flipH="1">
            <a:off x="1731538" y="6079956"/>
            <a:ext cx="8728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이번에도 예측은 잘 되었으나 댄스와 </a:t>
            </a:r>
            <a:r>
              <a:rPr lang="ko-KR" altLang="en-US" sz="2000" b="1" spc="-1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인디</a:t>
            </a:r>
            <a:r>
              <a:rPr lang="ko-KR" altLang="en-US" sz="20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 분야에서 </a:t>
            </a:r>
            <a:r>
              <a:rPr lang="ko-KR" altLang="en-US" sz="2000" b="1" spc="-1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중심성</a:t>
            </a:r>
            <a:r>
              <a:rPr lang="ko-KR" altLang="en-US" sz="20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 수치 적합성 문제 발생</a:t>
            </a:r>
            <a:endParaRPr lang="en-US" altLang="ko-KR" sz="2000" b="1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089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4C055EF-B6EE-4AD8-910B-C4DE9FFB3946}"/>
              </a:ext>
            </a:extLst>
          </p:cNvPr>
          <p:cNvSpPr/>
          <p:nvPr/>
        </p:nvSpPr>
        <p:spPr>
          <a:xfrm>
            <a:off x="1700454" y="2544415"/>
            <a:ext cx="2770697" cy="236551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D3A42D-4EE4-C53D-3540-AD6C6BF58982}"/>
              </a:ext>
            </a:extLst>
          </p:cNvPr>
          <p:cNvSpPr txBox="1"/>
          <p:nvPr/>
        </p:nvSpPr>
        <p:spPr>
          <a:xfrm>
            <a:off x="3794757" y="1296564"/>
            <a:ext cx="4602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신곡 추천 분석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7C83369-A5E1-D6C7-F97D-52DE3E4D9F2A}"/>
              </a:ext>
            </a:extLst>
          </p:cNvPr>
          <p:cNvSpPr/>
          <p:nvPr/>
        </p:nvSpPr>
        <p:spPr>
          <a:xfrm>
            <a:off x="139148" y="0"/>
            <a:ext cx="387626" cy="11927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DB58BB-1663-A57B-13D8-F7874CEB1FA7}"/>
              </a:ext>
            </a:extLst>
          </p:cNvPr>
          <p:cNvSpPr txBox="1"/>
          <p:nvPr/>
        </p:nvSpPr>
        <p:spPr>
          <a:xfrm>
            <a:off x="197838" y="119270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2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5010C5-6310-9556-376D-904F98FBED3C}"/>
              </a:ext>
            </a:extLst>
          </p:cNvPr>
          <p:cNvSpPr txBox="1"/>
          <p:nvPr/>
        </p:nvSpPr>
        <p:spPr>
          <a:xfrm>
            <a:off x="694795" y="119270"/>
            <a:ext cx="4455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목적 및 연구 방법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B825F2-5CAA-721F-5ECB-36E6CD5F487C}"/>
              </a:ext>
            </a:extLst>
          </p:cNvPr>
          <p:cNvSpPr txBox="1"/>
          <p:nvPr/>
        </p:nvSpPr>
        <p:spPr>
          <a:xfrm flipH="1">
            <a:off x="1189071" y="1935213"/>
            <a:ext cx="9813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중심성</a:t>
            </a:r>
            <a:r>
              <a:rPr lang="ko-KR" altLang="en-US" sz="20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 적합성 문제 이유 분석</a:t>
            </a:r>
            <a:endParaRPr lang="en-US" altLang="ko-KR" sz="2000" b="1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18A7668-9AD6-0313-6F25-D882A67D0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666" y="2930233"/>
            <a:ext cx="2520275" cy="1593873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809B86E-4B11-6775-96AE-FFF1E13A1780}"/>
              </a:ext>
            </a:extLst>
          </p:cNvPr>
          <p:cNvSpPr/>
          <p:nvPr/>
        </p:nvSpPr>
        <p:spPr>
          <a:xfrm>
            <a:off x="7720851" y="2544412"/>
            <a:ext cx="2770697" cy="236551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0D7E826-28EF-CFD0-8AAE-1542F6B47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5294" y="2768076"/>
            <a:ext cx="2441810" cy="191818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79EFCB7-8311-DA4C-00BC-B5D0E2BAD1F5}"/>
              </a:ext>
            </a:extLst>
          </p:cNvPr>
          <p:cNvSpPr txBox="1"/>
          <p:nvPr/>
        </p:nvSpPr>
        <p:spPr>
          <a:xfrm flipH="1">
            <a:off x="1389692" y="4967386"/>
            <a:ext cx="3392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latin typeface="HY견고딕" panose="02030600000101010101" pitchFamily="18" charset="-127"/>
                <a:ea typeface="HY견고딕" panose="02030600000101010101" pitchFamily="18" charset="-127"/>
              </a:rPr>
              <a:t>댄스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D8C045-56F3-4A5E-ED28-C495AD5E2CA9}"/>
              </a:ext>
            </a:extLst>
          </p:cNvPr>
          <p:cNvSpPr txBox="1"/>
          <p:nvPr/>
        </p:nvSpPr>
        <p:spPr>
          <a:xfrm flipH="1">
            <a:off x="7410091" y="4965210"/>
            <a:ext cx="3392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인디</a:t>
            </a:r>
            <a:endParaRPr lang="ko-KR" altLang="en-US" sz="2000" spc="-15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785F72-26F3-D506-CEDF-C962B70112F0}"/>
              </a:ext>
            </a:extLst>
          </p:cNvPr>
          <p:cNvSpPr txBox="1"/>
          <p:nvPr/>
        </p:nvSpPr>
        <p:spPr>
          <a:xfrm flipH="1">
            <a:off x="1480792" y="5365320"/>
            <a:ext cx="32100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신인 아이돌 데뷔 빈번</a:t>
            </a:r>
            <a:endParaRPr lang="en-US" altLang="ko-KR" sz="1600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/>
            <a:r>
              <a:rPr lang="ko-KR" altLang="en-US" sz="16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그룹 활동을 하다 솔로 활동 전환</a:t>
            </a:r>
            <a:endParaRPr lang="en-US" altLang="ko-KR" sz="1600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/>
            <a:endParaRPr lang="en-US" altLang="ko-KR" sz="1600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/>
            <a:r>
              <a:rPr lang="ko-KR" altLang="en-US" sz="16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지난 </a:t>
            </a:r>
            <a:r>
              <a:rPr lang="en-US" altLang="ko-KR" sz="16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3</a:t>
            </a:r>
            <a:r>
              <a:rPr lang="ko-KR" altLang="en-US" sz="16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년간의 데이터에 잡히지 않음</a:t>
            </a:r>
            <a:endParaRPr lang="en-US" altLang="ko-KR" sz="1600" b="1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E847F1-2868-8F14-6177-DB069CAAEB63}"/>
              </a:ext>
            </a:extLst>
          </p:cNvPr>
          <p:cNvSpPr txBox="1"/>
          <p:nvPr/>
        </p:nvSpPr>
        <p:spPr>
          <a:xfrm flipH="1">
            <a:off x="7269793" y="5365320"/>
            <a:ext cx="36728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특정 사람들과 작업하는 경향이</a:t>
            </a:r>
            <a:endParaRPr lang="en-US" altLang="ko-KR" sz="1600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/>
            <a:r>
              <a:rPr lang="ko-KR" altLang="en-US" sz="1600" spc="-1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인디</a:t>
            </a:r>
            <a:r>
              <a:rPr lang="ko-KR" altLang="en-US" sz="16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 분야에서 도드라짐</a:t>
            </a:r>
            <a:endParaRPr lang="en-US" altLang="ko-KR" sz="1600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/>
            <a:endParaRPr lang="en-US" altLang="ko-KR" sz="1600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/>
            <a:r>
              <a:rPr lang="ko-KR" altLang="en-US" sz="16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연결된 </a:t>
            </a:r>
            <a:r>
              <a:rPr lang="ko-KR" altLang="en-US" sz="1600" b="1" spc="-1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엣지가</a:t>
            </a:r>
            <a:r>
              <a:rPr lang="ko-KR" altLang="en-US" sz="16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 적기 때문에 </a:t>
            </a:r>
            <a:r>
              <a:rPr lang="ko-KR" altLang="en-US" sz="1600" b="1" spc="-1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중심성</a:t>
            </a:r>
            <a:r>
              <a:rPr lang="ko-KR" altLang="en-US" sz="16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 낮음</a:t>
            </a:r>
            <a:endParaRPr lang="en-US" altLang="ko-KR" sz="1600" b="1" spc="-1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436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0FBABE5-81EE-64C8-CC65-C85656190CF8}"/>
              </a:ext>
            </a:extLst>
          </p:cNvPr>
          <p:cNvSpPr/>
          <p:nvPr/>
        </p:nvSpPr>
        <p:spPr>
          <a:xfrm>
            <a:off x="-155991" y="-72737"/>
            <a:ext cx="12477300" cy="7018481"/>
          </a:xfrm>
          <a:prstGeom prst="rect">
            <a:avLst/>
          </a:prstGeom>
          <a:solidFill>
            <a:srgbClr val="FD7A2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8FAAAEB-9AB6-44C6-ADD5-930A26E3E3A8}"/>
              </a:ext>
            </a:extLst>
          </p:cNvPr>
          <p:cNvSpPr txBox="1"/>
          <p:nvPr/>
        </p:nvSpPr>
        <p:spPr>
          <a:xfrm>
            <a:off x="9997167" y="6627168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D8E4E3-A2AA-4A14-9D21-5A7E483AA44F}"/>
              </a:ext>
            </a:extLst>
          </p:cNvPr>
          <p:cNvSpPr txBox="1"/>
          <p:nvPr/>
        </p:nvSpPr>
        <p:spPr>
          <a:xfrm>
            <a:off x="983974" y="2435954"/>
            <a:ext cx="28648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Part 5</a:t>
            </a:r>
            <a:endParaRPr lang="ko-KR" altLang="en-US" sz="6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0780A3-2D18-40D6-9CD9-A06C3B10B457}"/>
              </a:ext>
            </a:extLst>
          </p:cNvPr>
          <p:cNvSpPr txBox="1"/>
          <p:nvPr/>
        </p:nvSpPr>
        <p:spPr>
          <a:xfrm>
            <a:off x="983974" y="3543950"/>
            <a:ext cx="31566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결론 및 향후연구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B09AA15-05C5-4B86-A540-2AD3F97270C3}"/>
              </a:ext>
            </a:extLst>
          </p:cNvPr>
          <p:cNvCxnSpPr>
            <a:cxnSpLocks/>
          </p:cNvCxnSpPr>
          <p:nvPr/>
        </p:nvCxnSpPr>
        <p:spPr>
          <a:xfrm>
            <a:off x="983974" y="2117035"/>
            <a:ext cx="57050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래픽 15" descr="악보 단색으로 채워진">
            <a:extLst>
              <a:ext uri="{FF2B5EF4-FFF2-40B4-BE49-F238E27FC236}">
                <a16:creationId xmlns:a16="http://schemas.microsoft.com/office/drawing/2014/main" id="{0ABBDCBA-8735-458D-A90E-95880D167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974" y="1037824"/>
            <a:ext cx="914400" cy="9144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820B218-7606-0F10-021F-8C591FF71F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69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D933956-1E3A-461D-817A-3B3C44E5B893}"/>
              </a:ext>
            </a:extLst>
          </p:cNvPr>
          <p:cNvCxnSpPr>
            <a:cxnSpLocks/>
          </p:cNvCxnSpPr>
          <p:nvPr/>
        </p:nvCxnSpPr>
        <p:spPr>
          <a:xfrm>
            <a:off x="826946" y="2414035"/>
            <a:ext cx="1053810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A16C4B-73C8-458F-AC97-1B993C2D2F6D}"/>
              </a:ext>
            </a:extLst>
          </p:cNvPr>
          <p:cNvSpPr txBox="1"/>
          <p:nvPr/>
        </p:nvSpPr>
        <p:spPr>
          <a:xfrm>
            <a:off x="1531392" y="2885504"/>
            <a:ext cx="9129214" cy="1963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적합한 </a:t>
            </a:r>
            <a:r>
              <a:rPr lang="ko-KR" alt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중심성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선정 결과 일반적으로는 </a:t>
            </a:r>
            <a:r>
              <a:rPr lang="ko-KR" altLang="en-US" sz="2000" b="1" dirty="0">
                <a:solidFill>
                  <a:schemeClr val="bg1"/>
                </a:solidFill>
                <a:highlight>
                  <a:srgbClr val="FD7A2C"/>
                </a:highlight>
                <a:latin typeface="HY중고딕" panose="02030600000101010101" pitchFamily="18" charset="-127"/>
                <a:ea typeface="HY중고딕" panose="02030600000101010101" pitchFamily="18" charset="-127"/>
              </a:rPr>
              <a:t>가중연결 중심성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이 좋은 효율을 보이고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특정 조건에서는 다른 중심성을 이용하는 것이 더 좋은 효율을 보임</a:t>
            </a:r>
            <a:endParaRPr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>
              <a:lnSpc>
                <a:spcPct val="125000"/>
              </a:lnSpc>
            </a:pPr>
            <a:endParaRPr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>
              <a:lnSpc>
                <a:spcPct val="125000"/>
              </a:lnSpc>
            </a:pP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분야와 관계없이 영향력이 높은 아티스트나 프로듀서는 </a:t>
            </a:r>
            <a:r>
              <a:rPr lang="ko-KR" altLang="en-US" sz="2000" b="1" dirty="0">
                <a:solidFill>
                  <a:schemeClr val="bg1"/>
                </a:solidFill>
                <a:highlight>
                  <a:srgbClr val="FD7A2C"/>
                </a:highlight>
                <a:latin typeface="HY중고딕" panose="02030600000101010101" pitchFamily="18" charset="-127"/>
                <a:ea typeface="HY중고딕" panose="02030600000101010101" pitchFamily="18" charset="-127"/>
              </a:rPr>
              <a:t>함께 작업하는 특정 프로듀서나 아티스트 존재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그리고 </a:t>
            </a:r>
            <a:r>
              <a:rPr lang="ko-KR" altLang="en-US" sz="2000" b="1" dirty="0">
                <a:solidFill>
                  <a:schemeClr val="bg1"/>
                </a:solidFill>
                <a:highlight>
                  <a:srgbClr val="FD7A2C"/>
                </a:highlight>
                <a:latin typeface="HY중고딕" panose="02030600000101010101" pitchFamily="18" charset="-127"/>
                <a:ea typeface="HY중고딕" panose="02030600000101010101" pitchFamily="18" charset="-127"/>
              </a:rPr>
              <a:t>셀프 </a:t>
            </a:r>
            <a:r>
              <a:rPr lang="ko-KR" altLang="en-US" sz="2000" b="1" dirty="0" err="1">
                <a:solidFill>
                  <a:schemeClr val="bg1"/>
                </a:solidFill>
                <a:highlight>
                  <a:srgbClr val="FD7A2C"/>
                </a:highlight>
                <a:latin typeface="HY중고딕" panose="02030600000101010101" pitchFamily="18" charset="-127"/>
                <a:ea typeface="HY중고딕" panose="02030600000101010101" pitchFamily="18" charset="-127"/>
              </a:rPr>
              <a:t>프로듀싱</a:t>
            </a:r>
            <a:r>
              <a:rPr lang="ko-KR" alt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하는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경우 다수</a:t>
            </a:r>
            <a:endParaRPr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2F071C9-E818-14F9-EA31-2249DE9291A3}"/>
              </a:ext>
            </a:extLst>
          </p:cNvPr>
          <p:cNvSpPr/>
          <p:nvPr/>
        </p:nvSpPr>
        <p:spPr>
          <a:xfrm>
            <a:off x="139148" y="0"/>
            <a:ext cx="387626" cy="11927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55C6F6-BB7F-3EA2-07C9-A670902E8449}"/>
              </a:ext>
            </a:extLst>
          </p:cNvPr>
          <p:cNvSpPr txBox="1"/>
          <p:nvPr/>
        </p:nvSpPr>
        <p:spPr>
          <a:xfrm>
            <a:off x="197838" y="119270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endParaRPr lang="ko-KR" altLang="en-US" sz="2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3AD45F-2C0C-0B80-E116-F7EC1FC98024}"/>
              </a:ext>
            </a:extLst>
          </p:cNvPr>
          <p:cNvSpPr txBox="1"/>
          <p:nvPr/>
        </p:nvSpPr>
        <p:spPr>
          <a:xfrm>
            <a:off x="694795" y="119270"/>
            <a:ext cx="3377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결론 및 향후연구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AB8EC9-DC82-0B56-0BE0-A8E2F300C3AD}"/>
              </a:ext>
            </a:extLst>
          </p:cNvPr>
          <p:cNvSpPr txBox="1"/>
          <p:nvPr/>
        </p:nvSpPr>
        <p:spPr>
          <a:xfrm>
            <a:off x="3861133" y="1498950"/>
            <a:ext cx="4469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결론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CE07A42-4FB6-E7E9-BED7-08C2D94605A2}"/>
              </a:ext>
            </a:extLst>
          </p:cNvPr>
          <p:cNvCxnSpPr>
            <a:cxnSpLocks/>
          </p:cNvCxnSpPr>
          <p:nvPr/>
        </p:nvCxnSpPr>
        <p:spPr>
          <a:xfrm>
            <a:off x="826946" y="5320267"/>
            <a:ext cx="1053810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04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D933956-1E3A-461D-817A-3B3C44E5B893}"/>
              </a:ext>
            </a:extLst>
          </p:cNvPr>
          <p:cNvCxnSpPr>
            <a:cxnSpLocks/>
          </p:cNvCxnSpPr>
          <p:nvPr/>
        </p:nvCxnSpPr>
        <p:spPr>
          <a:xfrm>
            <a:off x="826946" y="2414035"/>
            <a:ext cx="1053810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A16C4B-73C8-458F-AC97-1B993C2D2F6D}"/>
              </a:ext>
            </a:extLst>
          </p:cNvPr>
          <p:cNvSpPr txBox="1"/>
          <p:nvPr/>
        </p:nvSpPr>
        <p:spPr>
          <a:xfrm>
            <a:off x="1531392" y="2885504"/>
            <a:ext cx="9129214" cy="1963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새롭게 데뷔하거나 </a:t>
            </a:r>
            <a:r>
              <a:rPr lang="ko-KR" alt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솔로로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데뷔하는 것에 대한 정보를 빠르게 반영하기 위해 </a:t>
            </a:r>
            <a:r>
              <a:rPr lang="ko-KR" altLang="en-US" sz="2000" b="1" dirty="0">
                <a:solidFill>
                  <a:schemeClr val="bg1"/>
                </a:solidFill>
                <a:highlight>
                  <a:srgbClr val="FD7A2C"/>
                </a:highlight>
                <a:latin typeface="HY중고딕" panose="02030600000101010101" pitchFamily="18" charset="-127"/>
                <a:ea typeface="HY중고딕" panose="02030600000101010101" pitchFamily="18" charset="-127"/>
              </a:rPr>
              <a:t>데이터 수집 주기를 줄여</a:t>
            </a:r>
            <a:r>
              <a:rPr lang="ko-KR" altLang="en-US" sz="20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서</a:t>
            </a:r>
            <a:r>
              <a:rPr lang="ko-KR" altLang="en-US" sz="2000" b="1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연구를 진행</a:t>
            </a:r>
            <a:endParaRPr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>
              <a:lnSpc>
                <a:spcPct val="125000"/>
              </a:lnSpc>
            </a:pPr>
            <a:endParaRPr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>
              <a:lnSpc>
                <a:spcPct val="125000"/>
              </a:lnSpc>
            </a:pP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사용하였던 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4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가지 </a:t>
            </a:r>
            <a:r>
              <a:rPr lang="ko-KR" alt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중심성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이외에도 </a:t>
            </a:r>
            <a:r>
              <a:rPr lang="ko-KR" altLang="en-US" sz="2000" b="1" dirty="0">
                <a:solidFill>
                  <a:schemeClr val="bg1"/>
                </a:solidFill>
                <a:highlight>
                  <a:srgbClr val="FD7A2C"/>
                </a:highlight>
                <a:latin typeface="HY중고딕" panose="02030600000101010101" pitchFamily="18" charset="-127"/>
                <a:ea typeface="HY중고딕" panose="02030600000101010101" pitchFamily="18" charset="-127"/>
              </a:rPr>
              <a:t>다른 중심성을 이용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하여 댄스 분야나 </a:t>
            </a:r>
            <a:r>
              <a:rPr lang="ko-KR" alt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인디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분야에 더욱 적합한 중심성을 찾는 연구 진행</a:t>
            </a:r>
            <a:endParaRPr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2F071C9-E818-14F9-EA31-2249DE9291A3}"/>
              </a:ext>
            </a:extLst>
          </p:cNvPr>
          <p:cNvSpPr/>
          <p:nvPr/>
        </p:nvSpPr>
        <p:spPr>
          <a:xfrm>
            <a:off x="139148" y="0"/>
            <a:ext cx="387626" cy="11927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55C6F6-BB7F-3EA2-07C9-A670902E8449}"/>
              </a:ext>
            </a:extLst>
          </p:cNvPr>
          <p:cNvSpPr txBox="1"/>
          <p:nvPr/>
        </p:nvSpPr>
        <p:spPr>
          <a:xfrm>
            <a:off x="197838" y="119270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endParaRPr lang="ko-KR" altLang="en-US" sz="2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3AD45F-2C0C-0B80-E116-F7EC1FC98024}"/>
              </a:ext>
            </a:extLst>
          </p:cNvPr>
          <p:cNvSpPr txBox="1"/>
          <p:nvPr/>
        </p:nvSpPr>
        <p:spPr>
          <a:xfrm>
            <a:off x="694795" y="119270"/>
            <a:ext cx="3377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결론 및 향후연구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AB8EC9-DC82-0B56-0BE0-A8E2F300C3AD}"/>
              </a:ext>
            </a:extLst>
          </p:cNvPr>
          <p:cNvSpPr txBox="1"/>
          <p:nvPr/>
        </p:nvSpPr>
        <p:spPr>
          <a:xfrm>
            <a:off x="3861133" y="1498950"/>
            <a:ext cx="4469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향후연구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CE07A42-4FB6-E7E9-BED7-08C2D94605A2}"/>
              </a:ext>
            </a:extLst>
          </p:cNvPr>
          <p:cNvCxnSpPr>
            <a:cxnSpLocks/>
          </p:cNvCxnSpPr>
          <p:nvPr/>
        </p:nvCxnSpPr>
        <p:spPr>
          <a:xfrm>
            <a:off x="826946" y="5320267"/>
            <a:ext cx="1053810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00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오렌지이(가) 표시된 사진&#10;&#10;자동 생성된 설명">
            <a:extLst>
              <a:ext uri="{FF2B5EF4-FFF2-40B4-BE49-F238E27FC236}">
                <a16:creationId xmlns:a16="http://schemas.microsoft.com/office/drawing/2014/main" id="{4B0F9EF2-9AAC-2F70-87D7-2287F016B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86509"/>
            <a:ext cx="12192002" cy="8031018"/>
          </a:xfrm>
          <a:prstGeom prst="rect">
            <a:avLst/>
          </a:prstGeom>
          <a:solidFill>
            <a:srgbClr val="FD7A2C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798901-C1E7-4CC1-8B1A-E0C53635F0B3}"/>
              </a:ext>
            </a:extLst>
          </p:cNvPr>
          <p:cNvSpPr txBox="1"/>
          <p:nvPr/>
        </p:nvSpPr>
        <p:spPr>
          <a:xfrm>
            <a:off x="3671522" y="2636800"/>
            <a:ext cx="48489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24275E1-5EB6-46BF-A98A-220E63F1B570}"/>
              </a:ext>
            </a:extLst>
          </p:cNvPr>
          <p:cNvSpPr txBox="1"/>
          <p:nvPr/>
        </p:nvSpPr>
        <p:spPr>
          <a:xfrm>
            <a:off x="9997167" y="6627168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80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0FBABE5-81EE-64C8-CC65-C85656190CF8}"/>
              </a:ext>
            </a:extLst>
          </p:cNvPr>
          <p:cNvSpPr/>
          <p:nvPr/>
        </p:nvSpPr>
        <p:spPr>
          <a:xfrm>
            <a:off x="-155991" y="-72737"/>
            <a:ext cx="12477300" cy="7018481"/>
          </a:xfrm>
          <a:prstGeom prst="rect">
            <a:avLst/>
          </a:prstGeom>
          <a:solidFill>
            <a:srgbClr val="FD7A2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8FAAAEB-9AB6-44C6-ADD5-930A26E3E3A8}"/>
              </a:ext>
            </a:extLst>
          </p:cNvPr>
          <p:cNvSpPr txBox="1"/>
          <p:nvPr/>
        </p:nvSpPr>
        <p:spPr>
          <a:xfrm>
            <a:off x="9997167" y="6627168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D8E4E3-A2AA-4A14-9D21-5A7E483AA44F}"/>
              </a:ext>
            </a:extLst>
          </p:cNvPr>
          <p:cNvSpPr txBox="1"/>
          <p:nvPr/>
        </p:nvSpPr>
        <p:spPr>
          <a:xfrm>
            <a:off x="983974" y="2435954"/>
            <a:ext cx="28648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Part 1</a:t>
            </a:r>
            <a:endParaRPr lang="ko-KR" altLang="en-US" sz="6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0780A3-2D18-40D6-9CD9-A06C3B10B457}"/>
              </a:ext>
            </a:extLst>
          </p:cNvPr>
          <p:cNvSpPr txBox="1"/>
          <p:nvPr/>
        </p:nvSpPr>
        <p:spPr>
          <a:xfrm>
            <a:off x="983974" y="3543950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B09AA15-05C5-4B86-A540-2AD3F97270C3}"/>
              </a:ext>
            </a:extLst>
          </p:cNvPr>
          <p:cNvCxnSpPr/>
          <p:nvPr/>
        </p:nvCxnSpPr>
        <p:spPr>
          <a:xfrm>
            <a:off x="983974" y="2117035"/>
            <a:ext cx="1120802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래픽 15" descr="악보 단색으로 채워진">
            <a:extLst>
              <a:ext uri="{FF2B5EF4-FFF2-40B4-BE49-F238E27FC236}">
                <a16:creationId xmlns:a16="http://schemas.microsoft.com/office/drawing/2014/main" id="{0ABBDCBA-8735-458D-A90E-95880D167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974" y="1037824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37198D-8792-DE92-DEFA-D207AD17840E}"/>
              </a:ext>
            </a:extLst>
          </p:cNvPr>
          <p:cNvSpPr txBox="1"/>
          <p:nvPr/>
        </p:nvSpPr>
        <p:spPr>
          <a:xfrm>
            <a:off x="1771739" y="4521571"/>
            <a:ext cx="86485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Graph Centrality</a:t>
            </a:r>
            <a:r>
              <a:rPr lang="ko-KR" altLang="en-US" sz="3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를 이용한 음원차트에 따른 </a:t>
            </a:r>
            <a:endParaRPr lang="en-US" altLang="ko-KR" sz="3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3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프로듀서와 아티스트의 영향력 분석 및 신곡 추천</a:t>
            </a:r>
          </a:p>
        </p:txBody>
      </p:sp>
    </p:spTree>
    <p:extLst>
      <p:ext uri="{BB962C8B-B14F-4D97-AF65-F5344CB8AC3E}">
        <p14:creationId xmlns:p14="http://schemas.microsoft.com/office/powerpoint/2010/main" val="96221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2DDC6A3-DC52-7F4D-9F0D-37ED1A0C43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E59FB96C-3E13-4DE9-9FD8-9D16E3D853F6}"/>
              </a:ext>
            </a:extLst>
          </p:cNvPr>
          <p:cNvSpPr txBox="1"/>
          <p:nvPr/>
        </p:nvSpPr>
        <p:spPr>
          <a:xfrm>
            <a:off x="9997167" y="6627168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484D0E-DA2D-4511-A154-7FDEA8A783FF}"/>
              </a:ext>
            </a:extLst>
          </p:cNvPr>
          <p:cNvSpPr txBox="1"/>
          <p:nvPr/>
        </p:nvSpPr>
        <p:spPr>
          <a:xfrm>
            <a:off x="983974" y="2435954"/>
            <a:ext cx="28648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Part 2</a:t>
            </a:r>
            <a:endParaRPr lang="ko-KR" altLang="en-US" sz="6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76304A-6F58-432F-BB9C-7F71CE8FF0B9}"/>
              </a:ext>
            </a:extLst>
          </p:cNvPr>
          <p:cNvSpPr txBox="1"/>
          <p:nvPr/>
        </p:nvSpPr>
        <p:spPr>
          <a:xfrm>
            <a:off x="983974" y="3543950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서론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3DF9186-ACF0-49D9-AB2D-C3094DD3C279}"/>
              </a:ext>
            </a:extLst>
          </p:cNvPr>
          <p:cNvCxnSpPr/>
          <p:nvPr/>
        </p:nvCxnSpPr>
        <p:spPr>
          <a:xfrm>
            <a:off x="983974" y="2117035"/>
            <a:ext cx="1120802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악보 단색으로 채워진">
            <a:extLst>
              <a:ext uri="{FF2B5EF4-FFF2-40B4-BE49-F238E27FC236}">
                <a16:creationId xmlns:a16="http://schemas.microsoft.com/office/drawing/2014/main" id="{5D8D71C7-E9DC-4C32-BB09-4F779398A2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3974" y="10378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9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5EFC09-7FC8-4B9B-AE1E-DDEFB3B4A86D}"/>
              </a:ext>
            </a:extLst>
          </p:cNvPr>
          <p:cNvSpPr/>
          <p:nvPr/>
        </p:nvSpPr>
        <p:spPr>
          <a:xfrm>
            <a:off x="139148" y="0"/>
            <a:ext cx="387626" cy="11927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17177-C89E-4CAD-97D3-1C57C966E059}"/>
              </a:ext>
            </a:extLst>
          </p:cNvPr>
          <p:cNvSpPr txBox="1"/>
          <p:nvPr/>
        </p:nvSpPr>
        <p:spPr>
          <a:xfrm>
            <a:off x="197838" y="119270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sz="2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685F1-2A92-44DF-A3A4-2482F1B5D0FC}"/>
              </a:ext>
            </a:extLst>
          </p:cNvPr>
          <p:cNvSpPr txBox="1"/>
          <p:nvPr/>
        </p:nvSpPr>
        <p:spPr>
          <a:xfrm>
            <a:off x="694795" y="119270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서론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4C055EF-B6EE-4AD8-910B-C4DE9FFB3946}"/>
              </a:ext>
            </a:extLst>
          </p:cNvPr>
          <p:cNvSpPr/>
          <p:nvPr/>
        </p:nvSpPr>
        <p:spPr>
          <a:xfrm>
            <a:off x="1951768" y="2070350"/>
            <a:ext cx="3007590" cy="30016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1985890-2B09-4624-AA11-2B9AD620AE6C}"/>
              </a:ext>
            </a:extLst>
          </p:cNvPr>
          <p:cNvSpPr/>
          <p:nvPr/>
        </p:nvSpPr>
        <p:spPr>
          <a:xfrm>
            <a:off x="7563633" y="2070348"/>
            <a:ext cx="3007590" cy="30016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B9B591-AEB4-4833-AAF3-CA887ECC9EA3}"/>
              </a:ext>
            </a:extLst>
          </p:cNvPr>
          <p:cNvSpPr txBox="1"/>
          <p:nvPr/>
        </p:nvSpPr>
        <p:spPr>
          <a:xfrm flipH="1">
            <a:off x="1759453" y="5329111"/>
            <a:ext cx="3392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트와이스</a:t>
            </a:r>
            <a:endParaRPr lang="en-US" altLang="ko-KR" sz="2000" spc="-15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9C2437-A240-422D-8C67-BE19AD22B9A0}"/>
              </a:ext>
            </a:extLst>
          </p:cNvPr>
          <p:cNvSpPr txBox="1"/>
          <p:nvPr/>
        </p:nvSpPr>
        <p:spPr>
          <a:xfrm flipH="1">
            <a:off x="7040330" y="5329111"/>
            <a:ext cx="40541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latin typeface="HY견고딕" panose="02030600000101010101" pitchFamily="18" charset="-127"/>
                <a:ea typeface="HY견고딕" panose="02030600000101010101" pitchFamily="18" charset="-127"/>
              </a:rPr>
              <a:t>김승민</a:t>
            </a:r>
            <a:endParaRPr lang="en-US" altLang="ko-KR" sz="2000" spc="-15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4ADB3DD-DA03-AD62-AA12-77BC6F95F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046" y="2510157"/>
            <a:ext cx="2121998" cy="212199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C4B960E-F4A6-673F-C0AB-579A518C6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3945" y="2510157"/>
            <a:ext cx="2121998" cy="21402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D6C63B-2583-DA92-9DA0-6F04C52D25C5}"/>
              </a:ext>
            </a:extLst>
          </p:cNvPr>
          <p:cNvSpPr txBox="1"/>
          <p:nvPr/>
        </p:nvSpPr>
        <p:spPr>
          <a:xfrm>
            <a:off x="3794757" y="1226194"/>
            <a:ext cx="4602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인지도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BA6DB1-5657-120D-A710-055906F2194E}"/>
              </a:ext>
            </a:extLst>
          </p:cNvPr>
          <p:cNvSpPr txBox="1"/>
          <p:nvPr/>
        </p:nvSpPr>
        <p:spPr>
          <a:xfrm>
            <a:off x="3794757" y="2613392"/>
            <a:ext cx="46024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  <a:endParaRPr lang="ko-KR" altLang="en-US" sz="10000" spc="-3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680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5EFC09-7FC8-4B9B-AE1E-DDEFB3B4A86D}"/>
              </a:ext>
            </a:extLst>
          </p:cNvPr>
          <p:cNvSpPr/>
          <p:nvPr/>
        </p:nvSpPr>
        <p:spPr>
          <a:xfrm>
            <a:off x="139148" y="0"/>
            <a:ext cx="387626" cy="11927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17177-C89E-4CAD-97D3-1C57C966E059}"/>
              </a:ext>
            </a:extLst>
          </p:cNvPr>
          <p:cNvSpPr txBox="1"/>
          <p:nvPr/>
        </p:nvSpPr>
        <p:spPr>
          <a:xfrm>
            <a:off x="197838" y="119270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sz="2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685F1-2A92-44DF-A3A4-2482F1B5D0FC}"/>
              </a:ext>
            </a:extLst>
          </p:cNvPr>
          <p:cNvSpPr txBox="1"/>
          <p:nvPr/>
        </p:nvSpPr>
        <p:spPr>
          <a:xfrm>
            <a:off x="694795" y="119270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서론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4C055EF-B6EE-4AD8-910B-C4DE9FFB3946}"/>
              </a:ext>
            </a:extLst>
          </p:cNvPr>
          <p:cNvSpPr/>
          <p:nvPr/>
        </p:nvSpPr>
        <p:spPr>
          <a:xfrm>
            <a:off x="1951768" y="1528085"/>
            <a:ext cx="3007590" cy="30016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1985890-2B09-4624-AA11-2B9AD620AE6C}"/>
              </a:ext>
            </a:extLst>
          </p:cNvPr>
          <p:cNvSpPr/>
          <p:nvPr/>
        </p:nvSpPr>
        <p:spPr>
          <a:xfrm>
            <a:off x="7563633" y="1528083"/>
            <a:ext cx="3007590" cy="30016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B9B591-AEB4-4833-AAF3-CA887ECC9EA3}"/>
              </a:ext>
            </a:extLst>
          </p:cNvPr>
          <p:cNvSpPr txBox="1"/>
          <p:nvPr/>
        </p:nvSpPr>
        <p:spPr>
          <a:xfrm flipH="1">
            <a:off x="1759453" y="4786846"/>
            <a:ext cx="3392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트와이스</a:t>
            </a:r>
            <a:r>
              <a:rPr lang="ko-KR" altLang="en-US" sz="2000" spc="-15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2000" spc="-15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2000" spc="-150" dirty="0">
                <a:latin typeface="HY견고딕" panose="02030600000101010101" pitchFamily="18" charset="-127"/>
                <a:ea typeface="HY견고딕" panose="02030600000101010101" pitchFamily="18" charset="-127"/>
              </a:rPr>
              <a:t>Talk and Talk</a:t>
            </a:r>
            <a:endParaRPr lang="ko-KR" altLang="en-US" sz="2000" spc="-15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9C2437-A240-422D-8C67-BE19AD22B9A0}"/>
              </a:ext>
            </a:extLst>
          </p:cNvPr>
          <p:cNvSpPr txBox="1"/>
          <p:nvPr/>
        </p:nvSpPr>
        <p:spPr>
          <a:xfrm flipH="1">
            <a:off x="7040330" y="4786846"/>
            <a:ext cx="40541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latin typeface="HY견고딕" panose="02030600000101010101" pitchFamily="18" charset="-127"/>
                <a:ea typeface="HY견고딕" panose="02030600000101010101" pitchFamily="18" charset="-127"/>
              </a:rPr>
              <a:t>김승민</a:t>
            </a:r>
            <a:endParaRPr lang="en-US" altLang="ko-KR" sz="2000" spc="-15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000" spc="-150" dirty="0">
                <a:latin typeface="HY견고딕" panose="02030600000101010101" pitchFamily="18" charset="-127"/>
                <a:ea typeface="HY견고딕" panose="02030600000101010101" pitchFamily="18" charset="-127"/>
              </a:rPr>
              <a:t>내 기쁨은 너가 </a:t>
            </a:r>
            <a:r>
              <a:rPr lang="ko-KR" altLang="en-US" sz="2000" spc="-15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벤틀리를</a:t>
            </a:r>
            <a:r>
              <a:rPr lang="ko-KR" altLang="en-US" sz="2000" spc="-150" dirty="0">
                <a:latin typeface="HY견고딕" panose="02030600000101010101" pitchFamily="18" charset="-127"/>
                <a:ea typeface="HY견고딕" panose="02030600000101010101" pitchFamily="18" charset="-127"/>
              </a:rPr>
              <a:t> 끄는 거야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4ADB3DD-DA03-AD62-AA12-77BC6F95F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046" y="1967892"/>
            <a:ext cx="2121998" cy="212199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C4B960E-F4A6-673F-C0AB-579A518C6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3945" y="1967892"/>
            <a:ext cx="2121998" cy="21402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D6C63B-2583-DA92-9DA0-6F04C52D25C5}"/>
              </a:ext>
            </a:extLst>
          </p:cNvPr>
          <p:cNvSpPr txBox="1"/>
          <p:nvPr/>
        </p:nvSpPr>
        <p:spPr>
          <a:xfrm>
            <a:off x="3794757" y="683929"/>
            <a:ext cx="4602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음원 순위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BA6DB1-5657-120D-A710-055906F2194E}"/>
              </a:ext>
            </a:extLst>
          </p:cNvPr>
          <p:cNvSpPr txBox="1"/>
          <p:nvPr/>
        </p:nvSpPr>
        <p:spPr>
          <a:xfrm>
            <a:off x="3794757" y="2071127"/>
            <a:ext cx="46024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</a:t>
            </a:r>
            <a:endParaRPr lang="ko-KR" altLang="en-US" sz="10000" spc="-3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175251-2A96-479B-FB58-3AB08510A7FA}"/>
              </a:ext>
            </a:extLst>
          </p:cNvPr>
          <p:cNvSpPr txBox="1"/>
          <p:nvPr/>
        </p:nvSpPr>
        <p:spPr>
          <a:xfrm flipH="1">
            <a:off x="1759453" y="5492431"/>
            <a:ext cx="3392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발매 한 달 후 </a:t>
            </a:r>
            <a:r>
              <a:rPr lang="en-US" altLang="ko-KR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32</a:t>
            </a:r>
            <a:r>
              <a:rPr lang="ko-KR" altLang="en-US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5B34F4-0D54-A2DB-99FF-7852EDC55889}"/>
              </a:ext>
            </a:extLst>
          </p:cNvPr>
          <p:cNvSpPr txBox="1"/>
          <p:nvPr/>
        </p:nvSpPr>
        <p:spPr>
          <a:xfrm flipH="1">
            <a:off x="7368834" y="5492431"/>
            <a:ext cx="3392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발매 </a:t>
            </a:r>
            <a:r>
              <a:rPr lang="en-US" altLang="ko-KR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1</a:t>
            </a:r>
            <a:r>
              <a:rPr lang="ko-KR" altLang="en-US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년 후 </a:t>
            </a:r>
            <a:r>
              <a:rPr lang="en-US" altLang="ko-KR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27</a:t>
            </a:r>
            <a:r>
              <a:rPr lang="ko-KR" altLang="en-US" sz="2000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894FC2-6F32-C7A4-B419-556CF8D5A6A6}"/>
              </a:ext>
            </a:extLst>
          </p:cNvPr>
          <p:cNvSpPr txBox="1"/>
          <p:nvPr/>
        </p:nvSpPr>
        <p:spPr>
          <a:xfrm flipH="1">
            <a:off x="1759453" y="6174071"/>
            <a:ext cx="8678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latin typeface="HY중고딕" panose="02030600000101010101" pitchFamily="18" charset="-127"/>
                <a:ea typeface="HY중고딕" panose="02030600000101010101" pitchFamily="18" charset="-127"/>
              </a:rPr>
              <a:t>상대적으로 유명세가 낮은 아티스트의 곡을 음원차트에서 쉽게 찾아볼 수 있음</a:t>
            </a:r>
          </a:p>
        </p:txBody>
      </p:sp>
    </p:spTree>
    <p:extLst>
      <p:ext uri="{BB962C8B-B14F-4D97-AF65-F5344CB8AC3E}">
        <p14:creationId xmlns:p14="http://schemas.microsoft.com/office/powerpoint/2010/main" val="341341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0E83996-92A3-6ED7-8FAC-724FE1112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07004"/>
            <a:ext cx="12192000" cy="7072008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E59FB96C-3E13-4DE9-9FD8-9D16E3D853F6}"/>
              </a:ext>
            </a:extLst>
          </p:cNvPr>
          <p:cNvSpPr txBox="1"/>
          <p:nvPr/>
        </p:nvSpPr>
        <p:spPr>
          <a:xfrm>
            <a:off x="9997167" y="6627168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484D0E-DA2D-4511-A154-7FDEA8A783FF}"/>
              </a:ext>
            </a:extLst>
          </p:cNvPr>
          <p:cNvSpPr txBox="1"/>
          <p:nvPr/>
        </p:nvSpPr>
        <p:spPr>
          <a:xfrm>
            <a:off x="983974" y="2435954"/>
            <a:ext cx="28648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Part 3</a:t>
            </a:r>
            <a:endParaRPr lang="ko-KR" altLang="en-US" sz="6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76304A-6F58-432F-BB9C-7F71CE8FF0B9}"/>
              </a:ext>
            </a:extLst>
          </p:cNvPr>
          <p:cNvSpPr txBox="1"/>
          <p:nvPr/>
        </p:nvSpPr>
        <p:spPr>
          <a:xfrm>
            <a:off x="983974" y="3543950"/>
            <a:ext cx="1866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관련 연구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3DF9186-ACF0-49D9-AB2D-C3094DD3C279}"/>
              </a:ext>
            </a:extLst>
          </p:cNvPr>
          <p:cNvCxnSpPr/>
          <p:nvPr/>
        </p:nvCxnSpPr>
        <p:spPr>
          <a:xfrm>
            <a:off x="983974" y="2117035"/>
            <a:ext cx="1120802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악보 단색으로 채워진">
            <a:extLst>
              <a:ext uri="{FF2B5EF4-FFF2-40B4-BE49-F238E27FC236}">
                <a16:creationId xmlns:a16="http://schemas.microsoft.com/office/drawing/2014/main" id="{5D8D71C7-E9DC-4C32-BB09-4F779398A2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3974" y="10378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56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5EFC09-7FC8-4B9B-AE1E-DDEFB3B4A86D}"/>
              </a:ext>
            </a:extLst>
          </p:cNvPr>
          <p:cNvSpPr/>
          <p:nvPr/>
        </p:nvSpPr>
        <p:spPr>
          <a:xfrm>
            <a:off x="139148" y="0"/>
            <a:ext cx="387626" cy="11927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17177-C89E-4CAD-97D3-1C57C966E059}"/>
              </a:ext>
            </a:extLst>
          </p:cNvPr>
          <p:cNvSpPr txBox="1"/>
          <p:nvPr/>
        </p:nvSpPr>
        <p:spPr>
          <a:xfrm>
            <a:off x="197838" y="119270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2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685F1-2A92-44DF-A3A4-2482F1B5D0FC}"/>
              </a:ext>
            </a:extLst>
          </p:cNvPr>
          <p:cNvSpPr txBox="1"/>
          <p:nvPr/>
        </p:nvSpPr>
        <p:spPr>
          <a:xfrm>
            <a:off x="694795" y="119270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관련 연구</a:t>
            </a:r>
          </a:p>
        </p:txBody>
      </p:sp>
      <p:graphicFrame>
        <p:nvGraphicFramePr>
          <p:cNvPr id="423" name="다이어그램 422">
            <a:extLst>
              <a:ext uri="{FF2B5EF4-FFF2-40B4-BE49-F238E27FC236}">
                <a16:creationId xmlns:a16="http://schemas.microsoft.com/office/drawing/2014/main" id="{C2E7B88D-AB14-4B68-8159-667CE367BC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147504"/>
              </p:ext>
            </p:extLst>
          </p:nvPr>
        </p:nvGraphicFramePr>
        <p:xfrm>
          <a:off x="408638" y="1360995"/>
          <a:ext cx="6494215" cy="4364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24" name="TextBox 423">
            <a:extLst>
              <a:ext uri="{FF2B5EF4-FFF2-40B4-BE49-F238E27FC236}">
                <a16:creationId xmlns:a16="http://schemas.microsoft.com/office/drawing/2014/main" id="{F6FAF9ED-5C2D-4804-BCDE-54CC6FF1D1DD}"/>
              </a:ext>
            </a:extLst>
          </p:cNvPr>
          <p:cNvSpPr txBox="1"/>
          <p:nvPr/>
        </p:nvSpPr>
        <p:spPr>
          <a:xfrm>
            <a:off x="5609110" y="2313511"/>
            <a:ext cx="6288723" cy="35041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7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그래프에서 노드의 상대적 중요성을 나타내는 척도</a:t>
            </a:r>
            <a:endParaRPr lang="en-US" altLang="ko-KR" sz="1700" spc="-150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700" spc="-150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7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매개 </a:t>
            </a:r>
            <a:r>
              <a:rPr lang="ko-KR" altLang="en-US" sz="17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중심성</a:t>
            </a:r>
            <a:endParaRPr lang="en-US" altLang="ko-KR" sz="1700" b="1" spc="-150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700" dirty="0">
                <a:latin typeface="HY중고딕" panose="02030600000101010101" pitchFamily="18" charset="-127"/>
                <a:ea typeface="HY중고딕" panose="02030600000101010101" pitchFamily="18" charset="-127"/>
              </a:rPr>
              <a:t>다른 </a:t>
            </a:r>
            <a:r>
              <a:rPr lang="ko-KR" altLang="en-US" sz="17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노드간의</a:t>
            </a:r>
            <a:r>
              <a:rPr lang="ko-KR" altLang="en-US" sz="1700" dirty="0">
                <a:latin typeface="HY중고딕" panose="02030600000101010101" pitchFamily="18" charset="-127"/>
                <a:ea typeface="HY중고딕" panose="02030600000101010101" pitchFamily="18" charset="-127"/>
              </a:rPr>
              <a:t> 최단 경로에 해당 노드가 포함된 비율을 이용</a:t>
            </a:r>
            <a:endParaRPr lang="en-US" altLang="ko-KR" sz="17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7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7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근접 </a:t>
            </a:r>
            <a:r>
              <a:rPr lang="ko-KR" altLang="en-US" sz="17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중심성</a:t>
            </a:r>
            <a:endParaRPr lang="en-US" altLang="ko-KR" sz="1700" b="1" spc="-150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700" dirty="0">
                <a:latin typeface="HY중고딕" panose="02030600000101010101" pitchFamily="18" charset="-127"/>
                <a:ea typeface="HY중고딕" panose="02030600000101010101" pitchFamily="18" charset="-127"/>
              </a:rPr>
              <a:t>해당 노드에서 다른 노드들까지의 최단 경로의 길이 평균의 역수를 이용</a:t>
            </a:r>
            <a:endParaRPr lang="en-US" altLang="ko-KR" sz="17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7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7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연결 </a:t>
            </a:r>
            <a:r>
              <a:rPr lang="ko-KR" altLang="en-US" sz="17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중심성</a:t>
            </a:r>
            <a:endParaRPr lang="en-US" altLang="ko-KR" sz="1700" b="1" spc="-150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700" dirty="0">
                <a:latin typeface="HY중고딕" panose="02030600000101010101" pitchFamily="18" charset="-127"/>
                <a:ea typeface="HY중고딕" panose="02030600000101010101" pitchFamily="18" charset="-127"/>
              </a:rPr>
              <a:t>한 노드에 연결된 모든 </a:t>
            </a:r>
            <a:r>
              <a:rPr lang="ko-KR" altLang="en-US" sz="17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엣지의</a:t>
            </a:r>
            <a:r>
              <a:rPr lang="ko-KR" altLang="en-US" sz="1700" dirty="0">
                <a:latin typeface="HY중고딕" panose="02030600000101010101" pitchFamily="18" charset="-127"/>
                <a:ea typeface="HY중고딕" panose="02030600000101010101" pitchFamily="18" charset="-127"/>
              </a:rPr>
              <a:t> 개수를 이용</a:t>
            </a:r>
            <a:endParaRPr lang="ko-KR" altLang="en-US" sz="1700" spc="-150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56AF51A4-F143-460C-B08B-31BFBAD313DC}"/>
              </a:ext>
            </a:extLst>
          </p:cNvPr>
          <p:cNvSpPr txBox="1"/>
          <p:nvPr/>
        </p:nvSpPr>
        <p:spPr>
          <a:xfrm>
            <a:off x="5609110" y="1167834"/>
            <a:ext cx="3246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Graph Centrality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426" name="직선 연결선 425">
            <a:extLst>
              <a:ext uri="{FF2B5EF4-FFF2-40B4-BE49-F238E27FC236}">
                <a16:creationId xmlns:a16="http://schemas.microsoft.com/office/drawing/2014/main" id="{77FF24F8-27D6-4CCA-87CA-3CCA66850C22}"/>
              </a:ext>
            </a:extLst>
          </p:cNvPr>
          <p:cNvCxnSpPr>
            <a:cxnSpLocks/>
          </p:cNvCxnSpPr>
          <p:nvPr/>
        </p:nvCxnSpPr>
        <p:spPr>
          <a:xfrm>
            <a:off x="5518298" y="1945805"/>
            <a:ext cx="667370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AA62C830-C8A0-4E47-5B55-04E00048A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634" y="2957600"/>
            <a:ext cx="1288192" cy="1193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521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5EFC09-7FC8-4B9B-AE1E-DDEFB3B4A86D}"/>
              </a:ext>
            </a:extLst>
          </p:cNvPr>
          <p:cNvSpPr/>
          <p:nvPr/>
        </p:nvSpPr>
        <p:spPr>
          <a:xfrm>
            <a:off x="139148" y="0"/>
            <a:ext cx="387626" cy="11927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17177-C89E-4CAD-97D3-1C57C966E059}"/>
              </a:ext>
            </a:extLst>
          </p:cNvPr>
          <p:cNvSpPr txBox="1"/>
          <p:nvPr/>
        </p:nvSpPr>
        <p:spPr>
          <a:xfrm>
            <a:off x="197838" y="119270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2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685F1-2A92-44DF-A3A4-2482F1B5D0FC}"/>
              </a:ext>
            </a:extLst>
          </p:cNvPr>
          <p:cNvSpPr txBox="1"/>
          <p:nvPr/>
        </p:nvSpPr>
        <p:spPr>
          <a:xfrm>
            <a:off x="694795" y="119270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관련 연구</a:t>
            </a: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F6FAF9ED-5C2D-4804-BCDE-54CC6FF1D1DD}"/>
              </a:ext>
            </a:extLst>
          </p:cNvPr>
          <p:cNvSpPr txBox="1"/>
          <p:nvPr/>
        </p:nvSpPr>
        <p:spPr>
          <a:xfrm>
            <a:off x="5534601" y="2957600"/>
            <a:ext cx="6453079" cy="6787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7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음원차트 기반</a:t>
            </a:r>
            <a:r>
              <a:rPr lang="en-US" altLang="ko-KR" sz="17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7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가중연결 중심성을 이용</a:t>
            </a:r>
            <a:endParaRPr lang="en-US" altLang="ko-KR" sz="1700" spc="-150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7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힙합 장르에서 아티스트와</a:t>
            </a:r>
            <a:r>
              <a:rPr lang="en-US" altLang="ko-KR" sz="17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7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프로듀서 영향력 파악</a:t>
            </a:r>
            <a:endParaRPr lang="en-US" altLang="ko-KR" sz="1700" spc="-150" dirty="0">
              <a:solidFill>
                <a:schemeClr val="tx1">
                  <a:lumMod val="75000"/>
                  <a:lumOff val="2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56AF51A4-F143-460C-B08B-31BFBAD313DC}"/>
              </a:ext>
            </a:extLst>
          </p:cNvPr>
          <p:cNvSpPr txBox="1"/>
          <p:nvPr/>
        </p:nvSpPr>
        <p:spPr>
          <a:xfrm>
            <a:off x="5241074" y="1403586"/>
            <a:ext cx="186168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Graph Centrality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이용한 국내 힙합 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프로듀서와 아티스트 간 영향력과 음원 성적 분석</a:t>
            </a:r>
            <a:endParaRPr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426" name="직선 연결선 425">
            <a:extLst>
              <a:ext uri="{FF2B5EF4-FFF2-40B4-BE49-F238E27FC236}">
                <a16:creationId xmlns:a16="http://schemas.microsoft.com/office/drawing/2014/main" id="{77FF24F8-27D6-4CCA-87CA-3CCA66850C22}"/>
              </a:ext>
            </a:extLst>
          </p:cNvPr>
          <p:cNvCxnSpPr>
            <a:cxnSpLocks/>
          </p:cNvCxnSpPr>
          <p:nvPr/>
        </p:nvCxnSpPr>
        <p:spPr>
          <a:xfrm>
            <a:off x="5330283" y="2434893"/>
            <a:ext cx="686171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8B437CCD-6075-682A-1DEB-8C15940FD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38" y="1577104"/>
            <a:ext cx="46672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02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music">
      <a:dk1>
        <a:sysClr val="windowText" lastClr="000000"/>
      </a:dk1>
      <a:lt1>
        <a:sysClr val="window" lastClr="FFFFFF"/>
      </a:lt1>
      <a:dk2>
        <a:srgbClr val="595959"/>
      </a:dk2>
      <a:lt2>
        <a:srgbClr val="E7E6E6"/>
      </a:lt2>
      <a:accent1>
        <a:srgbClr val="DE444A"/>
      </a:accent1>
      <a:accent2>
        <a:srgbClr val="EB6967"/>
      </a:accent2>
      <a:accent3>
        <a:srgbClr val="FED940"/>
      </a:accent3>
      <a:accent4>
        <a:srgbClr val="FAECE3"/>
      </a:accent4>
      <a:accent5>
        <a:srgbClr val="009CB5"/>
      </a:accent5>
      <a:accent6>
        <a:srgbClr val="007092"/>
      </a:accent6>
      <a:hlink>
        <a:srgbClr val="3F3F3F"/>
      </a:hlink>
      <a:folHlink>
        <a:srgbClr val="3F3F3F"/>
      </a:folHlink>
    </a:clrScheme>
    <a:fontScheme name="Pretendard ExtraBold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1060</TotalTime>
  <Words>1479</Words>
  <Application>Microsoft Office PowerPoint</Application>
  <PresentationFormat>와이드스크린</PresentationFormat>
  <Paragraphs>296</Paragraphs>
  <Slides>27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HY견고딕</vt:lpstr>
      <vt:lpstr>HY중고딕</vt:lpstr>
      <vt:lpstr>Pretendard</vt:lpstr>
      <vt:lpstr>Pretendard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 건희</cp:lastModifiedBy>
  <cp:revision>247</cp:revision>
  <dcterms:created xsi:type="dcterms:W3CDTF">2021-11-06T03:11:48Z</dcterms:created>
  <dcterms:modified xsi:type="dcterms:W3CDTF">2022-12-05T05:12:36Z</dcterms:modified>
</cp:coreProperties>
</file>